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1"/>
  </p:sldMasterIdLst>
  <p:notesMasterIdLst>
    <p:notesMasterId r:id="rId27"/>
  </p:notesMasterIdLst>
  <p:sldIdLst>
    <p:sldId id="566" r:id="rId2"/>
    <p:sldId id="567" r:id="rId3"/>
    <p:sldId id="568" r:id="rId4"/>
    <p:sldId id="655" r:id="rId5"/>
    <p:sldId id="613" r:id="rId6"/>
    <p:sldId id="660" r:id="rId7"/>
    <p:sldId id="571" r:id="rId8"/>
    <p:sldId id="665" r:id="rId9"/>
    <p:sldId id="682" r:id="rId10"/>
    <p:sldId id="573" r:id="rId11"/>
    <p:sldId id="622" r:id="rId12"/>
    <p:sldId id="604" r:id="rId13"/>
    <p:sldId id="684" r:id="rId14"/>
    <p:sldId id="661" r:id="rId15"/>
    <p:sldId id="663" r:id="rId16"/>
    <p:sldId id="620" r:id="rId17"/>
    <p:sldId id="683" r:id="rId18"/>
    <p:sldId id="624" r:id="rId19"/>
    <p:sldId id="685" r:id="rId20"/>
    <p:sldId id="662" r:id="rId21"/>
    <p:sldId id="690" r:id="rId22"/>
    <p:sldId id="680" r:id="rId23"/>
    <p:sldId id="645" r:id="rId24"/>
    <p:sldId id="681" r:id="rId25"/>
    <p:sldId id="647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7426F67-6C8C-48F2-892E-2FA7F0D64391}">
          <p14:sldIdLst>
            <p14:sldId id="566"/>
            <p14:sldId id="567"/>
            <p14:sldId id="568"/>
            <p14:sldId id="655"/>
            <p14:sldId id="613"/>
            <p14:sldId id="660"/>
            <p14:sldId id="571"/>
            <p14:sldId id="665"/>
            <p14:sldId id="682"/>
            <p14:sldId id="573"/>
            <p14:sldId id="622"/>
            <p14:sldId id="604"/>
            <p14:sldId id="684"/>
            <p14:sldId id="661"/>
            <p14:sldId id="663"/>
            <p14:sldId id="620"/>
            <p14:sldId id="683"/>
            <p14:sldId id="624"/>
            <p14:sldId id="685"/>
            <p14:sldId id="662"/>
            <p14:sldId id="690"/>
            <p14:sldId id="680"/>
            <p14:sldId id="645"/>
            <p14:sldId id="681"/>
            <p14:sldId id="64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3214"/>
    <a:srgbClr val="753E33"/>
    <a:srgbClr val="A40000"/>
    <a:srgbClr val="00467A"/>
    <a:srgbClr val="223E42"/>
    <a:srgbClr val="745953"/>
    <a:srgbClr val="D8D9D1"/>
    <a:srgbClr val="481F67"/>
    <a:srgbClr val="3E737A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88" autoAdjust="0"/>
    <p:restoredTop sz="87605" autoAdjust="0"/>
  </p:normalViewPr>
  <p:slideViewPr>
    <p:cSldViewPr snapToGrid="0">
      <p:cViewPr varScale="1">
        <p:scale>
          <a:sx n="80" d="100"/>
          <a:sy n="80" d="100"/>
        </p:scale>
        <p:origin x="763" y="53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F62883-BF61-4236-BFF8-2FE3F6A5B1FB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E5747F-E678-4574-8ED2-C9BA88CC8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602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83E4F31F-577B-9A54-85EF-DE95D264E0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427E619-1022-4C82-B9B4-4DB53CCB1ED7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BE9DA947-8FC2-4AEB-89A5-725D7D8E51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7AF501F5-771D-A734-95E5-71547AA78F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7FCC49B-9E54-0CBA-274F-53A4DA431D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C612F27-AE03-1008-C9D0-0986867817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39813FE-51FC-B46D-B0F2-6FC3B803F2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438031-709D-4EF7-99DF-D3E2D1D1BA20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1624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2822E0D-F838-FDCB-2B4B-B67E050FEE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3700D7-C53C-C25B-FA45-6F90671AEA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C11848E-BF41-38BD-3D81-8CE5742AFF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73CFBE-F721-4D06-A0CD-7306C0A0A51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80597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20C5643-03DE-A5EE-B608-0281288902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416CAA7-C31B-0B61-9603-07B946D2D2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C59ADEF-1CEC-6AA9-CE24-2915AAFD8B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6C1A90-1113-4A85-9C00-C2FB02A855F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56544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CFC2EF1-70F9-BE0B-9B25-EB637B99A4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21E5190-7294-F91C-7BD0-4D0D7E41E2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C92F528-5C26-7512-61BF-627EF9B8C0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C77616-42F3-4E25-9B82-E00DE877415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577252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標題及文字在物件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10972800" cy="21859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3938589"/>
            <a:ext cx="10972800" cy="218757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03AFD2-AFF0-303A-A590-FE71989903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CB2A70-56D0-6008-C48D-B6191DAA49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80DD99E-3E4E-85EE-EA6E-014A5BAAFC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21BD81-4379-412B-BA62-7B92AA14032B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172713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標題，物件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76068A3-64BB-9F09-B08D-DF602736B6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2E35D6-B421-90CD-2185-7B919979AC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90A03E-A72F-AB27-B469-75D7E1C935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81D270-A1CC-4FEB-A775-509932E6F48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42615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068E996-5DF3-FFE6-C56B-211A72DC80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18843CE-FAEC-8065-5456-DE8A9BA8AF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90338B0-5FA5-9F1D-D3B9-70E7C26B3D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538A3-02E9-4BA2-9E3C-2FB70533FF7B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55262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F7D9E81-868B-6B54-4CE8-D63B952634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40B7D32-D6FC-96B6-28D1-CD30EC70BB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06FA416-5471-3411-3F68-B62BAE42B8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82C891-98A8-4C50-AFCB-9773C498BD10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2119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B2AC498-5CFD-E4D0-2826-22AD68B4E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27FC9E4-BC90-71DC-05FF-1786D3C99A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D63802-9436-0BBF-9DE8-709251F0E1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CEC966-46F3-47DA-AED5-D09638597B66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45947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D17F79E-F2DB-CF0D-A417-FAA0DE0D9A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28D1316-8CE3-D833-D6C2-6866063C02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298B4B6-DDF6-F4A6-C9C0-9EF85054E3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CC91A3-E598-4B56-A061-8F2BE512696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68003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98FFFCC-9AB8-27B4-7DB4-F75AA7829F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9F56221-3178-B0DB-31F5-7E376F12A8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58B3136-13F4-A7E5-EF36-D881A4FEB7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F3F226-6208-48C7-A1C5-F9CD5DA2A7E0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21481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16B9B21-7B5F-4468-7060-03A5B86B31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1533D1A-E159-DF9D-1F01-F5EA413A7A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B0B4525-608C-4651-487E-CF88EC7BFE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FAD4C6-7905-44E1-8F32-CA64EC51667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89172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485B57-11D6-CC64-10F4-AA4042D1BA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AA23F2-F732-F10B-BF3B-FF7D51FA6B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963835-E7DA-9167-6199-D0CEFAEA87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48B7E2-4A86-404B-8CB5-287BFCA0F2BC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69839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176379F-53B8-AACE-DEE2-262C1E4F1F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5CFC27-FD55-3DAF-EDD4-243BE21228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7B7392F-8C9B-584A-5DFA-1C0708213E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696501-58EA-4F0C-93DA-79C74CACD1A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34813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E292B3E-9112-3C4D-399D-FB4DF4D05F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86AE2B1-D4CA-54DA-D741-BE855C40F7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99684" name="Rectangle 4">
            <a:extLst>
              <a:ext uri="{FF2B5EF4-FFF2-40B4-BE49-F238E27FC236}">
                <a16:creationId xmlns:a16="http://schemas.microsoft.com/office/drawing/2014/main" id="{1AAA20B3-0336-5A2D-3AE2-4C266FF306B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pitchFamily="18" charset="-120"/>
                <a:cs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99685" name="Rectangle 5">
            <a:extLst>
              <a:ext uri="{FF2B5EF4-FFF2-40B4-BE49-F238E27FC236}">
                <a16:creationId xmlns:a16="http://schemas.microsoft.com/office/drawing/2014/main" id="{43ACA31A-E5C0-057F-98C6-A15726042E8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pitchFamily="18" charset="-120"/>
                <a:cs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99686" name="Rectangle 6">
            <a:extLst>
              <a:ext uri="{FF2B5EF4-FFF2-40B4-BE49-F238E27FC236}">
                <a16:creationId xmlns:a16="http://schemas.microsoft.com/office/drawing/2014/main" id="{D395BCC4-CE5C-776E-7B35-AFE23314384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cs typeface="Arial" panose="020B0604020202020204" pitchFamily="34" charset="0"/>
              </a:defRPr>
            </a:lvl1pPr>
          </a:lstStyle>
          <a:p>
            <a:fld id="{48A5DCDF-59C2-42AC-83BE-8FC65B295D8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04997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  <p:sldLayoutId id="2147483839" r:id="rId12"/>
    <p:sldLayoutId id="2147483840" r:id="rId13"/>
    <p:sldLayoutId id="2147483841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81932E70-3D0A-4D95-AE25-2F2BAD2D661A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019800" y="914400"/>
            <a:ext cx="5257800" cy="2286000"/>
          </a:xfrm>
        </p:spPr>
        <p:txBody>
          <a:bodyPr/>
          <a:lstStyle/>
          <a:p>
            <a:pPr eaLnBrk="1" hangingPunct="1"/>
            <a:r>
              <a:rPr lang="zh-TW" altLang="en-US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馬利亞</a:t>
            </a:r>
            <a:r>
              <a:rPr lang="en-US" altLang="zh-TW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: </a:t>
            </a:r>
            <a:r>
              <a:rPr lang="zh-TW" altLang="en-US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一個合神使用的人</a:t>
            </a:r>
            <a:br>
              <a:rPr lang="zh-TW" altLang="en-US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</a:br>
            <a:r>
              <a:rPr lang="en-US" altLang="zh-TW" sz="40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(</a:t>
            </a:r>
            <a:r>
              <a:rPr lang="zh-TW" altLang="en-US" sz="40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路</a:t>
            </a:r>
            <a:r>
              <a:rPr lang="en-US" altLang="en-US" sz="40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1:38, 46-47</a:t>
            </a:r>
            <a:r>
              <a:rPr lang="en-US" altLang="zh-TW" sz="40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)</a:t>
            </a:r>
            <a:endParaRPr lang="zh-TW" altLang="en-US" sz="4000" b="1">
              <a:solidFill>
                <a:srgbClr val="660066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A52D0EE-B4F1-36D1-21F6-C97A6F3DCE03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7162800" y="4419600"/>
            <a:ext cx="3657600" cy="1828800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FontTx/>
              <a:buNone/>
            </a:pP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北卡三角區</a:t>
            </a:r>
            <a:endParaRPr lang="en-US" altLang="zh-TW" sz="3600" b="1">
              <a:solidFill>
                <a:srgbClr val="660066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華人基督徒團契</a:t>
            </a:r>
            <a:endParaRPr lang="en-US" altLang="en-US" sz="3600" b="1">
              <a:solidFill>
                <a:srgbClr val="660066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altLang="zh-TW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2024-12-22</a:t>
            </a:r>
          </a:p>
        </p:txBody>
      </p:sp>
      <p:sp>
        <p:nvSpPr>
          <p:cNvPr id="4100" name="Text Box 11">
            <a:extLst>
              <a:ext uri="{FF2B5EF4-FFF2-40B4-BE49-F238E27FC236}">
                <a16:creationId xmlns:a16="http://schemas.microsoft.com/office/drawing/2014/main" id="{CF2EC1BD-365B-6C78-109C-D15F625819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6248400"/>
            <a:ext cx="2362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pic>
        <p:nvPicPr>
          <p:cNvPr id="4101" name="Picture 1">
            <a:extLst>
              <a:ext uri="{FF2B5EF4-FFF2-40B4-BE49-F238E27FC236}">
                <a16:creationId xmlns:a16="http://schemas.microsoft.com/office/drawing/2014/main" id="{9B5B518E-227F-A8CB-BB3C-DCAA2A8C2C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066800"/>
            <a:ext cx="4919663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4FF13527-563D-8348-0327-FA707AC6C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6200"/>
            <a:ext cx="10972800" cy="792163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作</a:t>
            </a:r>
            <a:r>
              <a:rPr lang="en-US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神的奴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僕</a:t>
            </a:r>
            <a:r>
              <a:rPr lang="en-US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的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表達</a:t>
            </a:r>
            <a:r>
              <a:rPr lang="en-US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: 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照你的話 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(1)</a:t>
            </a:r>
            <a:endParaRPr lang="en-US" altLang="en-US" sz="3600" b="1">
              <a:solidFill>
                <a:srgbClr val="660066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A98C7BFF-4FE4-8118-09F8-AF7A67922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838200"/>
            <a:ext cx="11353800" cy="5532438"/>
          </a:xfrm>
        </p:spPr>
        <p:txBody>
          <a:bodyPr/>
          <a:lstStyle/>
          <a:p>
            <a:pPr marL="334963" indent="-334963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路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1:38b … 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情願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照你的話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成就在我身上。 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 </a:t>
            </a:r>
          </a:p>
          <a:p>
            <a:pPr marL="334963" indent="-334963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路1:26 …</a:t>
            </a:r>
            <a:r>
              <a:rPr lang="en-US" altLang="en-US" b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天使加百列奉　神的差遣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、… 27 到一個童女那裡、…名叫約瑟 、童女的名字叫馬利亞 。 28 </a:t>
            </a: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天使進去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、</a:t>
            </a: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對他說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、蒙大恩的女子、我問你安、主和你同在了。…</a:t>
            </a:r>
            <a:r>
              <a:rPr lang="en-US" altLang="en-US" sz="3600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37  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因為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出於　神的話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、沒有一句不帶能力的。</a:t>
            </a:r>
            <a:endParaRPr lang="en-US" altLang="en-US" b="1"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ts val="120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照你的話 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</a:t>
            </a:r>
          </a:p>
          <a:p>
            <a:pPr marL="334963" indent="-334963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要相信神按祂的話行事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–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不略過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不懷疑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不拒絕神的話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</a:t>
            </a:r>
          </a:p>
          <a:p>
            <a:pPr marL="334963" indent="-334963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要有神的話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ct val="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馬利亞有神的話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–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從正確的來源聽見了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天使加百列奉神的差遣 –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正確的來源</a:t>
            </a:r>
          </a:p>
          <a:p>
            <a:pPr marL="334963" indent="-334963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對他說;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出於神的話 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聽見了神的話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ct val="0"/>
              </a:spcBef>
              <a:buFontTx/>
              <a:buNone/>
            </a:pPr>
            <a:endParaRPr lang="en-US" altLang="en-US" b="1"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6BF76B4F-2010-9145-87B4-BDD95847F5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2830194D-37EA-9991-BA08-44C1335B7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6200"/>
            <a:ext cx="10972800" cy="792163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作</a:t>
            </a:r>
            <a:r>
              <a:rPr lang="en-US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神的奴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僕</a:t>
            </a:r>
            <a:r>
              <a:rPr lang="en-US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的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表達</a:t>
            </a:r>
            <a:r>
              <a:rPr lang="en-US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: 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照你的話 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(2)</a:t>
            </a:r>
            <a:endParaRPr lang="en-US" altLang="en-US" sz="3600" b="1">
              <a:solidFill>
                <a:srgbClr val="660066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7A48D500-8CFF-611D-B49A-091C80087F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11277600" cy="5562600"/>
          </a:xfrm>
        </p:spPr>
        <p:txBody>
          <a:bodyPr/>
          <a:lstStyle/>
          <a:p>
            <a:pPr marL="334963" indent="-334963">
              <a:lnSpc>
                <a:spcPts val="3700"/>
              </a:lnSpc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路1:29 馬利亞因這話就</a:t>
            </a: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很驚慌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、</a:t>
            </a: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又反復思想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這樣問安是甚麼意思。 30 </a:t>
            </a:r>
            <a:r>
              <a:rPr lang="en-US" altLang="en-US" b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天使對他說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、… 31 你要懷孕生子、可以給他起名叫耶穌 。 34 </a:t>
            </a: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馬利亞對天使說</a:t>
            </a:r>
            <a:r>
              <a:rPr lang="en-US" altLang="en-US" b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 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、我沒有出嫁、 怎麼有這事呢。 35 </a:t>
            </a:r>
            <a:r>
              <a:rPr lang="en-US" altLang="en-US" b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天使回答說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、聖靈要臨到你身上、… 36 況且你的親戚以利沙伯、在年老的時候、也懷了男胎．… </a:t>
            </a:r>
          </a:p>
          <a:p>
            <a:pPr marL="334963" indent="-334963">
              <a:lnSpc>
                <a:spcPts val="3700"/>
              </a:lnSpc>
              <a:spcBef>
                <a:spcPts val="120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馬利亞有神的話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–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聽進去了神的話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7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驚慌 </a:t>
            </a:r>
            <a:r>
              <a:rPr lang="en-US" altLang="en-US" sz="2800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(troubled </a:t>
            </a:r>
            <a:r>
              <a:rPr lang="zh-TW" altLang="en-US" b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困擾</a:t>
            </a:r>
            <a:r>
              <a:rPr lang="zh-TW" altLang="en-US">
                <a:ea typeface="標楷體" pitchFamily="65" charset="-128"/>
                <a:cs typeface="Times New Roman" panose="02020603050405020304" pitchFamily="18" charset="0"/>
              </a:rPr>
              <a:t> </a:t>
            </a:r>
            <a:r>
              <a:rPr lang="en-US" altLang="zh-TW" sz="2800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[KJV])</a:t>
            </a:r>
            <a:r>
              <a:rPr lang="en-US" altLang="en-US" sz="2800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, 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又反復思想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(1:29) –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聽到並以認真的態度面對神的話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7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天使對他說 (1:30-33)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宣告神在馬利亞身上的計劃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</a:t>
            </a:r>
          </a:p>
          <a:p>
            <a:pPr marL="334963" indent="-334963">
              <a:lnSpc>
                <a:spcPts val="37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馬利亞對天使說 (1:34) –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記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</a:rPr>
              <a:t>住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</a:rPr>
              <a:t>消化並尋求澄清神的話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</a:rPr>
              <a:t> </a:t>
            </a:r>
          </a:p>
          <a:p>
            <a:pPr marL="334963" indent="-334963">
              <a:lnSpc>
                <a:spcPts val="37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</a:rPr>
              <a:t>天使回答說 (1:35-37) –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</a:rPr>
              <a:t>宣告神的方法與印證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標楷體" pitchFamily="65" charset="-12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1D5CA514-C78E-2254-039C-9067CD9A0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792163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作</a:t>
            </a:r>
            <a:r>
              <a:rPr lang="en-US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神的奴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僕</a:t>
            </a:r>
            <a:r>
              <a:rPr lang="en-US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的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表達</a:t>
            </a:r>
            <a:r>
              <a:rPr lang="en-US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: 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情願成就在我身上</a:t>
            </a:r>
            <a:endParaRPr lang="en-US" altLang="en-US" sz="3600" b="1">
              <a:solidFill>
                <a:srgbClr val="660066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6A7BD808-280A-5966-FD27-CD337BFE8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914400"/>
            <a:ext cx="11201400" cy="5257800"/>
          </a:xfrm>
        </p:spPr>
        <p:txBody>
          <a:bodyPr/>
          <a:lstStyle/>
          <a:p>
            <a:pPr marL="334963" indent="-334963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路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1:38b … 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情願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照你的話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成就在我身上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 </a:t>
            </a:r>
          </a:p>
          <a:p>
            <a:pPr marL="334963" indent="-334963">
              <a:lnSpc>
                <a:spcPts val="3800"/>
              </a:lnSpc>
              <a:spcBef>
                <a:spcPts val="120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情願 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</a:t>
            </a:r>
          </a:p>
          <a:p>
            <a:pPr marL="334963" indent="-334963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獻上意志順服神 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有所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願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有所不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願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而甘心放下自己的意願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不略過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不懷疑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不拒絕神的話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ct val="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成就在我身上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</a:t>
            </a:r>
          </a:p>
          <a:p>
            <a:pPr marL="334963" indent="-334963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願意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親自去承擔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ct val="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信徒作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神的奴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僕要有神的話  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=</a:t>
            </a:r>
            <a:r>
              <a:rPr lang="zh-TW" altLang="en-US" b="1" i="1">
                <a:cs typeface="Times New Roman" panose="02020603050405020304" pitchFamily="18" charset="0"/>
              </a:rPr>
              <a:t>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</a:rPr>
              <a:t>聽到 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</a:rPr>
              <a:t>→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</a:rPr>
              <a:t>理解 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</a:rPr>
              <a:t>→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</a:rPr>
              <a:t>記住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</a:rPr>
              <a:t> 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</a:rPr>
              <a:t>→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</a:rPr>
              <a:t>內化 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</a:rPr>
              <a:t>→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</a:rPr>
              <a:t>落實神的話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標楷體" pitchFamily="65" charset="-12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2">
            <a:extLst>
              <a:ext uri="{FF2B5EF4-FFF2-40B4-BE49-F238E27FC236}">
                <a16:creationId xmlns:a16="http://schemas.microsoft.com/office/drawing/2014/main" id="{7694BDBD-63AC-A687-4E88-900FF34D8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馬利亞</a:t>
            </a:r>
            <a:r>
              <a:rPr lang="en-US" altLang="zh-TW" sz="40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:</a:t>
            </a:r>
            <a:r>
              <a:rPr lang="zh-TW" altLang="en-US" sz="40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一個合神使用的人</a:t>
            </a:r>
            <a:endParaRPr lang="en-US" altLang="en-US" sz="4000" b="1">
              <a:solidFill>
                <a:srgbClr val="660066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139D39-5808-3A87-83CE-28338DAA0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71600"/>
            <a:ext cx="10972800" cy="4525963"/>
          </a:xfrm>
        </p:spPr>
        <p:txBody>
          <a:bodyPr/>
          <a:lstStyle/>
          <a:p>
            <a:pPr algn="ctr">
              <a:defRPr/>
            </a:pPr>
            <a:r>
              <a:rPr lang="zh-TW" altLang="en-US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一個身分</a:t>
            </a:r>
            <a:r>
              <a:rPr lang="en-US" altLang="zh-TW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: </a:t>
            </a:r>
            <a:r>
              <a:rPr lang="zh-TW" altLang="en-US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神的奴僕</a:t>
            </a:r>
            <a:endParaRPr lang="en-US" altLang="zh-TW" sz="36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zh-TW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一個心志</a:t>
            </a:r>
            <a:r>
              <a:rPr lang="en-US" altLang="zh-TW" sz="3600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: </a:t>
            </a:r>
            <a:r>
              <a:rPr lang="zh-TW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放大神</a:t>
            </a:r>
            <a:endParaRPr lang="en-US" altLang="zh-TW" sz="3600" b="1" dirty="0">
              <a:solidFill>
                <a:srgbClr val="00206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zh-TW" altLang="en-US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一個享用</a:t>
            </a:r>
            <a:r>
              <a:rPr lang="en-US" altLang="zh-TW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: </a:t>
            </a:r>
            <a:r>
              <a:rPr lang="zh-TW" altLang="en-US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靈喜</a:t>
            </a:r>
            <a:r>
              <a:rPr lang="zh-TW" altLang="en-US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樂</a:t>
            </a:r>
            <a:endParaRPr lang="en-US" sz="36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A85456CD-C6AC-1B00-B22A-F61E113AD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68362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一個焦點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: 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尊主為大</a:t>
            </a:r>
            <a:endParaRPr lang="en-US" altLang="zh-TW" sz="3600" b="1">
              <a:solidFill>
                <a:srgbClr val="660066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45E40333-C5B1-3F22-6B6C-3277C9D78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43000"/>
            <a:ext cx="10972800" cy="4525963"/>
          </a:xfrm>
        </p:spPr>
        <p:txBody>
          <a:bodyPr/>
          <a:lstStyle/>
          <a:p>
            <a:pPr marL="350838" indent="-350838">
              <a:lnSpc>
                <a:spcPts val="3838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路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1:46  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馬利亞說、我心尊主為大、</a:t>
            </a:r>
            <a:endParaRPr lang="en-US" altLang="en-US"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E034491F-01FA-2575-E808-EF8A2398F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6200"/>
            <a:ext cx="10972800" cy="838200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尊主為大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(1)</a:t>
            </a:r>
            <a:endParaRPr lang="en-US" altLang="en-US" sz="3600" b="1">
              <a:solidFill>
                <a:srgbClr val="660066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A381A-E573-C055-7171-E321073E1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838200"/>
            <a:ext cx="11430000" cy="5486400"/>
          </a:xfrm>
        </p:spPr>
        <p:txBody>
          <a:bodyPr/>
          <a:lstStyle/>
          <a:p>
            <a:pPr marL="334963" indent="-334963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路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1:46 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</a:t>
            </a:r>
            <a:r>
              <a:rPr lang="en-US" altLang="en-US" b="1" i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(</a:t>
            </a:r>
            <a:r>
              <a:rPr lang="en-US" altLang="en-US" sz="2800" b="1" i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and </a:t>
            </a:r>
            <a:r>
              <a:rPr lang="zh-TW" altLang="en-US" b="1" i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並且</a:t>
            </a:r>
            <a:r>
              <a:rPr lang="en-US" altLang="zh-TW" b="1" i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) 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馬利亞說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、我心尊主為大、</a:t>
            </a:r>
            <a:endParaRPr lang="en-US" altLang="zh-TW" b="1"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路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1:41  …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以利沙伯且被聖靈充滿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．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42  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高聲喊著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說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、你在婦女中是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有福的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、你所懷的胎也是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有福的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。</a:t>
            </a:r>
            <a:r>
              <a:rPr lang="en-US" altLang="zh-TW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…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44  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因為你問安的聲音、一入我耳、我腹裡的胎、就歡喜跳動。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45  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這相信的女子是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有福的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．因為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主對她所說的話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、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都要應驗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。</a:t>
            </a:r>
            <a:endParaRPr lang="en-US" altLang="zh-TW" b="1"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ts val="1200"/>
              </a:spcBef>
            </a:pP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“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馬利亞說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”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前有連接詞 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– </a:t>
            </a: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“and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並且</a:t>
            </a: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” [KJV], kai;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中譯省略了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延續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1:41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-45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: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以利沙伯被聖靈充滿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宣告神要用瑪利亞來成就祂的救贖計劃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1:46 –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馬利亞謙卑自己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作以神為主的聲明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;</a:t>
            </a:r>
            <a:r>
              <a:rPr lang="zh-TW" altLang="en-US">
                <a:cs typeface="Times New Roman" panose="02020603050405020304" pitchFamily="18" charset="0"/>
              </a:rPr>
              <a:t>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</a:rPr>
              <a:t>不是人配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</a:rPr>
              <a:t>人有功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</a:rPr>
              <a:t>勞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標楷體" pitchFamily="65" charset="-12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F449A59A-0377-1B17-0AD9-C7EA7C920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22238"/>
            <a:ext cx="10972800" cy="715962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尊主為大 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(2)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</a:t>
            </a:r>
            <a:endParaRPr lang="en-US" altLang="en-US" sz="3600">
              <a:solidFill>
                <a:srgbClr val="660066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43E5358A-4AAC-A03C-39A5-FC9A8A770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838200"/>
            <a:ext cx="11353800" cy="5562600"/>
          </a:xfrm>
        </p:spPr>
        <p:txBody>
          <a:bodyPr/>
          <a:lstStyle/>
          <a:p>
            <a:pPr marL="334963" indent="-334963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路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1:46 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馬利亞說、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我心尊主為大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、</a:t>
            </a:r>
            <a:endParaRPr lang="en-US" altLang="zh-TW" b="1"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ts val="120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尊為大 </a:t>
            </a: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= doth magnify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放大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/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顯大 </a:t>
            </a: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[KJV], megaluno (meg-al-oo’-no)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放大</a:t>
            </a:r>
            <a:r>
              <a:rPr lang="en-US" altLang="zh-TW" sz="2800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–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一般現在時的動詞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, 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常態的行動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不只是一個觀念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/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理想</a:t>
            </a:r>
            <a:endParaRPr lang="en-US" altLang="en-US" b="1">
              <a:solidFill>
                <a:srgbClr val="00206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ct val="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我心尊主為大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, </a:t>
            </a:r>
            <a:r>
              <a:rPr lang="en-US" altLang="zh-TW" sz="2800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my soul doth magnify the Lord</a:t>
            </a:r>
            <a:r>
              <a:rPr lang="zh-TW" altLang="en-US" sz="2800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我的魂放大那個主 </a:t>
            </a:r>
            <a:r>
              <a:rPr lang="en-US" altLang="zh-TW" sz="2800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[KJV]</a:t>
            </a:r>
          </a:p>
          <a:p>
            <a:pPr marL="334963" indent="-334963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那個主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(</a:t>
            </a:r>
            <a:r>
              <a:rPr lang="en-US" altLang="zh-TW" sz="2800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=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神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)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是要放大的對象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心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, </a:t>
            </a:r>
            <a:r>
              <a:rPr lang="en-US" altLang="en-US" sz="2800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soul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魂</a:t>
            </a:r>
            <a:r>
              <a:rPr lang="en-US" altLang="en-US" sz="2800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,  psuche (psoo-khay’) 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人的理智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意志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情感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…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理智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意志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情感上放大神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讓神居首位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把自己的理智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意志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情感所產生的想望縮小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不先成為主的奴隸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不會放大主</a:t>
            </a:r>
            <a:endParaRPr lang="en-US" altLang="en-US" b="1" i="1">
              <a:solidFill>
                <a:srgbClr val="00660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ct val="0"/>
              </a:spcBef>
            </a:pPr>
            <a:endParaRPr lang="en-US" altLang="en-US" b="1">
              <a:solidFill>
                <a:srgbClr val="00206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ct val="0"/>
              </a:spcBef>
            </a:pPr>
            <a:endParaRPr lang="en-US" altLang="zh-TW" b="1">
              <a:solidFill>
                <a:srgbClr val="00660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ct val="0"/>
              </a:spcBef>
            </a:pPr>
            <a:endParaRPr lang="en-US" altLang="en-US" b="1">
              <a:solidFill>
                <a:srgbClr val="00206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EC198024-4AF5-ABAC-C4DD-24CE6295E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6200"/>
            <a:ext cx="10972800" cy="868363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馬利亞的心志</a:t>
            </a:r>
            <a:r>
              <a:rPr lang="en-US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就是保羅的心志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DB624-5EC3-3480-ED62-597AF9E11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11277600" cy="4983163"/>
          </a:xfrm>
        </p:spPr>
        <p:txBody>
          <a:bodyPr/>
          <a:lstStyle/>
          <a:p>
            <a:pPr marL="0" indent="0">
              <a:lnSpc>
                <a:spcPts val="3800"/>
              </a:lnSpc>
              <a:spcBef>
                <a:spcPts val="0"/>
              </a:spcBef>
              <a:buFontTx/>
              <a:buNone/>
              <a:defRPr/>
            </a:pPr>
            <a:r>
              <a:rPr lang="zh-TW" alt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腓</a:t>
            </a:r>
            <a:r>
              <a:rPr 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1:20 …</a:t>
            </a:r>
            <a:r>
              <a:rPr lang="zh-TW" alt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無論是生、是死、總叫</a:t>
            </a:r>
            <a:r>
              <a:rPr lang="zh-TW" alt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基督在我身上照常顯大</a:t>
            </a:r>
            <a:r>
              <a:rPr lang="zh-TW" alt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b="1" dirty="0"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基督在我身上照常顯大 </a:t>
            </a:r>
            <a:r>
              <a:rPr lang="en-US" altLang="zh-TW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– 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保羅能坦然面對生死的關鍵</a:t>
            </a:r>
            <a:endParaRPr lang="en-US" altLang="zh-TW" b="1" dirty="0">
              <a:solidFill>
                <a:srgbClr val="00206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腓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1:20 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顯大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=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megaluno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(meg-al-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oo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’-no)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放大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= 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路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1:46 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尊為大</a:t>
            </a:r>
            <a:endParaRPr lang="en-US" altLang="zh-TW" b="1" dirty="0">
              <a:solidFill>
                <a:srgbClr val="00206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不願意把神放大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把</a:t>
            </a:r>
            <a:r>
              <a:rPr lang="zh-TW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老我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縮小不能被神得著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成為合神使用的器皿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C771FAF2-DB6C-ED06-9274-DDE774C8B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6200"/>
            <a:ext cx="10972800" cy="792163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為什麼神要被顯大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?</a:t>
            </a:r>
            <a:endParaRPr lang="en-US" altLang="en-US" sz="3600" b="1">
              <a:solidFill>
                <a:srgbClr val="660066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500E8-DF98-6191-5EAA-84F63A502D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8200"/>
            <a:ext cx="11277600" cy="5059363"/>
          </a:xfrm>
        </p:spPr>
        <p:txBody>
          <a:bodyPr/>
          <a:lstStyle/>
          <a:p>
            <a:pPr marL="334963" indent="-334963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詩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145:3 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耶和華本為大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，該受大讚美，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其大無法測度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。</a:t>
            </a:r>
            <a:endParaRPr lang="en-US" altLang="zh-TW" b="1"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出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6:7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我要以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你們為我的百姓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，我也要做你們的神。</a:t>
            </a:r>
            <a:endParaRPr lang="en-US" altLang="zh-TW" b="1"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太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6:10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願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你的國降臨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，願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你的旨意行在地上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，如同行在天上。</a:t>
            </a:r>
            <a:endParaRPr lang="en-US" altLang="zh-TW" b="1"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啟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21: 3 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我聽見有大聲音從寶座出來說、看哪、　神的帳幕在人間．他要與人同住、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他們要作他的子民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、　神要親自與他們同在、作他們的　神．</a:t>
            </a:r>
            <a:endParaRPr lang="en-US" altLang="zh-TW" b="1"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ts val="120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耶和華本為大 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神為大是客觀的事實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ct val="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為我的百姓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;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國降臨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;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旨意行在地上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;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要作他的子民 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在人身上顯大是神的一貫旨意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ct val="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為我的百姓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;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作他的子民 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人享受以神為大所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帶來的祝福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2">
            <a:extLst>
              <a:ext uri="{FF2B5EF4-FFF2-40B4-BE49-F238E27FC236}">
                <a16:creationId xmlns:a16="http://schemas.microsoft.com/office/drawing/2014/main" id="{D67C8220-1A13-EA02-0AD9-2E2AF5701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馬利亞</a:t>
            </a:r>
            <a:r>
              <a:rPr lang="en-US" altLang="zh-TW" sz="40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:</a:t>
            </a:r>
            <a:r>
              <a:rPr lang="zh-TW" altLang="en-US" sz="40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一個合神使用的人</a:t>
            </a:r>
            <a:endParaRPr lang="en-US" altLang="en-US" sz="4000" b="1">
              <a:solidFill>
                <a:srgbClr val="660066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AAAEE3-A72E-7117-3D32-1A0AE490A7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71600"/>
            <a:ext cx="10972800" cy="4525963"/>
          </a:xfrm>
        </p:spPr>
        <p:txBody>
          <a:bodyPr/>
          <a:lstStyle/>
          <a:p>
            <a:pPr algn="ctr">
              <a:defRPr/>
            </a:pPr>
            <a:r>
              <a:rPr lang="zh-TW" altLang="en-US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一個身分</a:t>
            </a:r>
            <a:r>
              <a:rPr lang="en-US" altLang="zh-TW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: </a:t>
            </a:r>
            <a:r>
              <a:rPr lang="zh-TW" altLang="en-US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神的奴僕</a:t>
            </a:r>
            <a:endParaRPr lang="en-US" altLang="zh-TW" sz="36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zh-TW" altLang="en-US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一個心志</a:t>
            </a:r>
            <a:r>
              <a:rPr lang="en-US" altLang="zh-TW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: </a:t>
            </a:r>
            <a:r>
              <a:rPr lang="zh-TW" altLang="en-US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放大神</a:t>
            </a:r>
            <a:endParaRPr lang="en-US" altLang="zh-TW" sz="36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zh-TW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一個享用</a:t>
            </a:r>
            <a:r>
              <a:rPr lang="en-US" altLang="zh-TW" sz="3600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: </a:t>
            </a:r>
            <a:r>
              <a:rPr lang="zh-TW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靈喜</a:t>
            </a:r>
            <a:r>
              <a:rPr lang="zh-TW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樂</a:t>
            </a:r>
            <a:endParaRPr lang="en-US" sz="3600" b="1" dirty="0">
              <a:solidFill>
                <a:srgbClr val="00206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1E89B7A1-1B35-F3E9-CF2A-0390AF52E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6200"/>
            <a:ext cx="10972800" cy="762000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耶穌降生是一件大事</a:t>
            </a:r>
            <a:endParaRPr lang="en-US" altLang="en-US" sz="3600" b="1">
              <a:solidFill>
                <a:srgbClr val="660066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E0F2A4F7-ACB1-8657-FFE7-9B79BEC8EF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2000"/>
            <a:ext cx="11277600" cy="5638800"/>
          </a:xfrm>
        </p:spPr>
        <p:txBody>
          <a:bodyPr/>
          <a:lstStyle/>
          <a:p>
            <a:pPr marL="334963" indent="-334963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加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4:4 …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神就差遣他的兒子，為女子所生，且生在律法以下，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 5 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要把律法以下的人贖出來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，叫我們得著兒子的名分。</a:t>
            </a:r>
            <a:endParaRPr lang="en-US" altLang="en-US"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提前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1:15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「基督耶穌降世，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為要拯救罪人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。」</a:t>
            </a:r>
            <a:endParaRPr lang="en-US" altLang="zh-TW" b="1"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約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 1:18 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從來沒有人看見神，只有在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父懷裡的獨生子將他表明出來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。</a:t>
            </a:r>
            <a:endParaRPr lang="en-US" altLang="zh-TW" b="1"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約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1:14 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道成了肉身，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住在我們中間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，充充滿滿地有恩典有真理。我們也見過他的榮光，正是父獨生子的榮光。</a:t>
            </a:r>
            <a:endParaRPr lang="en-US" altLang="zh-TW" b="1"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700"/>
              </a:lnSpc>
              <a:spcBef>
                <a:spcPts val="120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要把律法以下的人贖出來 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神以新的作工方法去得著人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ct val="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為要拯救罪人 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人從罪中有了出路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ct val="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父懷裡的獨生子將他表明出來 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人可以看見神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ct val="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住在我們中間 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人從耶穌的榜樣可以知道如何做人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BA24A97C-8E1D-8F84-339E-6DA7EE82E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6200"/>
            <a:ext cx="10972800" cy="914400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一個享用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: 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靈喜樂</a:t>
            </a:r>
            <a:endParaRPr lang="en-US" altLang="en-US" sz="3600">
              <a:solidFill>
                <a:srgbClr val="660066"/>
              </a:solidFill>
              <a:ea typeface="標楷體" pitchFamily="65" charset="-128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9C346C-E032-03CB-666F-CFCAE5EF52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90600"/>
            <a:ext cx="10972800" cy="4525963"/>
          </a:xfrm>
        </p:spPr>
        <p:txBody>
          <a:bodyPr/>
          <a:lstStyle/>
          <a:p>
            <a:pPr marL="341313" indent="-341313"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路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1:46  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馬利亞說、我心尊主為大、</a:t>
            </a:r>
            <a:r>
              <a:rPr lang="en-US" altLang="zh-TW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47  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我靈以　神我的救主為樂。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48  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因為他顧念他使女的卑微．從今以後、萬代要稱我有福。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49  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那有權能的為我成就了大事．他的名為聖。</a:t>
            </a:r>
            <a:endParaRPr lang="en-US" altLang="en-US"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41313" indent="-341313">
              <a:lnSpc>
                <a:spcPts val="3838"/>
              </a:lnSpc>
              <a:spcBef>
                <a:spcPct val="0"/>
              </a:spcBef>
              <a:buFontTx/>
              <a:buNone/>
            </a:pPr>
            <a:endParaRPr lang="en-US" altLang="en-US"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41313" indent="-341313">
              <a:buFontTx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553A1805-23CB-0AE0-4BBC-E66711DE4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6200"/>
            <a:ext cx="10972800" cy="792163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靈喜樂  </a:t>
            </a:r>
            <a:endParaRPr lang="en-US" altLang="en-US" sz="3600" b="1">
              <a:solidFill>
                <a:srgbClr val="660066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16B70-3934-B94B-A771-1A864BCC63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8200"/>
            <a:ext cx="11277600" cy="5334000"/>
          </a:xfrm>
        </p:spPr>
        <p:txBody>
          <a:bodyPr/>
          <a:lstStyle/>
          <a:p>
            <a:pPr marL="0" indent="0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路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1:47 </a:t>
            </a:r>
            <a:r>
              <a:rPr lang="en-US" altLang="en-US" b="1" i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(</a:t>
            </a:r>
            <a:r>
              <a:rPr lang="en-US" altLang="en-US" sz="2800" b="1" i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and </a:t>
            </a:r>
            <a:r>
              <a:rPr lang="zh-TW" altLang="en-US" b="1" i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並且</a:t>
            </a:r>
            <a:r>
              <a:rPr lang="en-US" altLang="zh-TW" b="1" i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) 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我靈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以　神我的救主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為樂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。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48  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因為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他</a:t>
            </a:r>
            <a:r>
              <a:rPr lang="en-US" altLang="zh-TW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…</a:t>
            </a:r>
          </a:p>
          <a:p>
            <a:pPr marL="0" indent="0">
              <a:lnSpc>
                <a:spcPts val="3800"/>
              </a:lnSpc>
              <a:spcBef>
                <a:spcPts val="1200"/>
              </a:spcBef>
            </a:pPr>
            <a:r>
              <a:rPr lang="en-US" altLang="zh-TW" sz="2800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“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我靈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”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前有連接詞 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– </a:t>
            </a: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“and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並且</a:t>
            </a: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” [KJV], kai (kahee);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中譯省略了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0" indent="0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“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放大那個主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”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與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”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靈喜樂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”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是並行的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缺一不可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0" indent="0">
              <a:lnSpc>
                <a:spcPts val="3800"/>
              </a:lnSpc>
              <a:spcBef>
                <a:spcPct val="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我靈為樂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my spirit hath rejoiced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我的靈喜樂 </a:t>
            </a:r>
            <a:r>
              <a:rPr lang="en-US" altLang="zh-TW" sz="2800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[KJV]</a:t>
            </a:r>
          </a:p>
          <a:p>
            <a:pPr marL="0" indent="0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喜樂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–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過去已完成時的動詞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, 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一個已完成的行動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不只是一個觀念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;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馬利亞已經學會了活在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靈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喜樂的狀態中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0" indent="0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喜樂 </a:t>
            </a:r>
            <a:r>
              <a:rPr lang="en-US" altLang="zh-TW" sz="2800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agalliao (ag-al-lee-ah’-o) jump for joy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雀躍 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有外在的表達的喜樂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;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彼前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1:8 , 4:13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翻譯為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”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大喜樂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“, “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歡喜快樂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” </a:t>
            </a:r>
          </a:p>
          <a:p>
            <a:pPr marL="0" indent="0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喜樂是靈的活動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由人裡面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的靈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所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產生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然後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流露出來的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人的靈 </a:t>
            </a:r>
            <a:r>
              <a:rPr lang="en-US" altLang="zh-TW" b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人的最深處</a:t>
            </a:r>
            <a:r>
              <a:rPr lang="en-US" altLang="zh-TW" b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尋求認識神</a:t>
            </a:r>
            <a:r>
              <a:rPr lang="en-US" altLang="zh-TW" b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與神交往的部分</a:t>
            </a:r>
            <a:endParaRPr lang="en-US" altLang="zh-TW" b="1">
              <a:solidFill>
                <a:srgbClr val="C0000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0" indent="0">
              <a:lnSpc>
                <a:spcPts val="3800"/>
              </a:lnSpc>
              <a:spcBef>
                <a:spcPct val="0"/>
              </a:spcBef>
              <a:buFontTx/>
              <a:buNone/>
            </a:pPr>
            <a:endParaRPr lang="en-US" altLang="en-US" b="1">
              <a:solidFill>
                <a:srgbClr val="00206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0F5AD977-6758-2767-A987-5BF403055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6200"/>
            <a:ext cx="10972800" cy="792163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靈喜樂的因由</a:t>
            </a:r>
            <a:endParaRPr lang="en-US" altLang="en-US" sz="3600" b="1">
              <a:solidFill>
                <a:srgbClr val="660066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842FCC-7D0D-B603-9DB4-0B7AD28784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8200"/>
            <a:ext cx="11353800" cy="5562600"/>
          </a:xfrm>
        </p:spPr>
        <p:txBody>
          <a:bodyPr/>
          <a:lstStyle/>
          <a:p>
            <a:pPr marL="287338" indent="-287338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路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1:47 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</a:t>
            </a:r>
            <a:r>
              <a:rPr lang="en-US" altLang="en-US" b="1" i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(</a:t>
            </a:r>
            <a:r>
              <a:rPr lang="en-US" altLang="en-US" sz="2800" b="1" i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and </a:t>
            </a:r>
            <a:r>
              <a:rPr lang="zh-TW" altLang="en-US" b="1" i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並且</a:t>
            </a:r>
            <a:r>
              <a:rPr lang="en-US" altLang="zh-TW" b="1" i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) 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我靈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以　神我的救主為樂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。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</a:t>
            </a:r>
          </a:p>
          <a:p>
            <a:pPr marL="287338" indent="-287338">
              <a:lnSpc>
                <a:spcPts val="3800"/>
              </a:lnSpc>
              <a:spcBef>
                <a:spcPts val="120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以神我的救主為樂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, </a:t>
            </a:r>
            <a:r>
              <a:rPr lang="en-US" altLang="zh-TW" sz="2800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hath rejoiced in God my Saviour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在神我的拯救者裏面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喜樂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</a:t>
            </a:r>
            <a:r>
              <a:rPr lang="en-US" altLang="zh-TW" sz="2800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[KJV] –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進入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靈喜樂的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的管道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287338" indent="-287338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裏面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,</a:t>
            </a:r>
            <a:r>
              <a:rPr lang="en-US" altLang="zh-TW" sz="2800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</a:t>
            </a:r>
            <a:r>
              <a:rPr lang="en-US" altLang="zh-TW" sz="2800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in =</a:t>
            </a:r>
            <a:r>
              <a:rPr lang="en-US" altLang="zh-TW" sz="2800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</a:t>
            </a:r>
            <a:r>
              <a:rPr lang="en-US" altLang="zh-TW" sz="2800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epi (ep-ee’) </a:t>
            </a:r>
            <a:r>
              <a:rPr lang="en-US" altLang="zh-TW" sz="2400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=</a:t>
            </a:r>
            <a:r>
              <a:rPr lang="en-US" altLang="zh-TW" sz="2800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on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之上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被神托住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在神的基礎上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287338" indent="-287338">
              <a:lnSpc>
                <a:spcPts val="36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離開了神我的拯救者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, 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人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只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看見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自己的有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限;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靈無法暢快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287338" indent="-287338">
              <a:lnSpc>
                <a:spcPts val="3800"/>
              </a:lnSpc>
              <a:spcBef>
                <a:spcPct val="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馬利亞靈喜樂的原因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287338" indent="-287338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1:47 “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我靈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”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前的 </a:t>
            </a:r>
            <a:r>
              <a:rPr lang="en-US" altLang="en-US" sz="2800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“and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並且</a:t>
            </a:r>
            <a:r>
              <a:rPr lang="en-US" altLang="en-US" sz="2800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”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連接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1:46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和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47; 1:46-47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延續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1:41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-45 –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神要用馬利亞來成就祂的救贖計劃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287338" indent="-287338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神我的拯救者 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從與神毫無關連到救出來成為被神使用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287338" indent="-287338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在神的救贖計劃裏有分是馬利亞靈喜樂的原因</a:t>
            </a:r>
            <a:endParaRPr lang="en-US" altLang="en-US" b="1" i="1">
              <a:solidFill>
                <a:srgbClr val="00660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287338" indent="-287338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287338" indent="-287338">
              <a:lnSpc>
                <a:spcPts val="3800"/>
              </a:lnSpc>
              <a:spcBef>
                <a:spcPct val="0"/>
              </a:spcBef>
              <a:buFontTx/>
              <a:buNone/>
            </a:pPr>
            <a:endParaRPr lang="en-US" altLang="en-US" b="1">
              <a:solidFill>
                <a:srgbClr val="00206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0078017C-68C1-5B37-3CDE-0022AB36E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6200"/>
            <a:ext cx="10972800" cy="792163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馬利亞得到</a:t>
            </a:r>
            <a:r>
              <a:rPr lang="en-US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的拯救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</a:t>
            </a:r>
            <a:endParaRPr lang="en-US" altLang="en-US" sz="3600" b="1">
              <a:solidFill>
                <a:srgbClr val="660066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3F15F3-6BB0-FDAC-D8CF-04E9502770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838200"/>
            <a:ext cx="10972800" cy="5410200"/>
          </a:xfrm>
        </p:spPr>
        <p:txBody>
          <a:bodyPr/>
          <a:lstStyle/>
          <a:p>
            <a:pPr marL="341313" indent="-341313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路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1:47 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我靈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以　神我的救主為樂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。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48  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因為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他顧念他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使女的卑微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．從今以後、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萬代要稱我有福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。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49  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那有權能的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為我成就了大事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．</a:t>
            </a:r>
            <a:r>
              <a:rPr lang="en-US" altLang="zh-TW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…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。</a:t>
            </a:r>
            <a:endParaRPr lang="en-US" altLang="zh-TW" b="1"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41313" indent="-341313">
              <a:lnSpc>
                <a:spcPts val="3800"/>
              </a:lnSpc>
              <a:spcBef>
                <a:spcPts val="1200"/>
              </a:spcBef>
            </a:pP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1:48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以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”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因為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”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開始 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– 1:48-49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是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1:47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的根據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41313" indent="-341313">
              <a:lnSpc>
                <a:spcPts val="3800"/>
              </a:lnSpc>
              <a:spcBef>
                <a:spcPct val="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神我的拯救者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的</a:t>
            </a:r>
            <a:r>
              <a:rPr lang="zh-TW" altLang="en-US" b="1">
                <a:solidFill>
                  <a:srgbClr val="002060"/>
                </a:solidFill>
                <a:latin typeface="標楷體" pitchFamily="65" charset="-128"/>
                <a:ea typeface="標楷體" pitchFamily="65" charset="-128"/>
                <a:cs typeface="Times New Roman" panose="02020603050405020304" pitchFamily="18" charset="0"/>
              </a:rPr>
              <a:t>意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義 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馬利亞靈喜樂的原因</a:t>
            </a:r>
            <a:endParaRPr lang="en-US" altLang="en-US" b="1">
              <a:solidFill>
                <a:srgbClr val="00206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41313" indent="-341313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使女的卑微 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→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萬代要稱我有福 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從卑微到超越時間的榮耀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41313" indent="-341313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為我成就了大事 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經歷神在自己身上的作為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41313" indent="-341313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神我的拯救者 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從卑微裏救出來成為榮耀的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從對神無知和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疏遠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救出來成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為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配得上經歷神用他的權能作工的人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41313" indent="-341313">
              <a:lnSpc>
                <a:spcPts val="3800"/>
              </a:lnSpc>
              <a:buFontTx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15FDD053-2E3B-8E5F-4B0E-8331934F3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6200"/>
            <a:ext cx="10972800" cy="792163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馬利亞的經歷也應該是信徒們的經歷</a:t>
            </a:r>
            <a:endParaRPr lang="en-US" altLang="en-US" sz="3600" b="1">
              <a:solidFill>
                <a:srgbClr val="660066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FC943C-B22D-4F06-FB28-E131ACB60D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11125200" cy="5410200"/>
          </a:xfrm>
        </p:spPr>
        <p:txBody>
          <a:bodyPr/>
          <a:lstStyle/>
          <a:p>
            <a:pPr marL="334963" indent="-334963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太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28:18 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耶穌進前來、對他們說、天上地下所有的權柄、都賜給我了。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19 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所以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你們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要去、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使萬民作我的門徒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、</a:t>
            </a:r>
            <a:r>
              <a:rPr lang="en-US" altLang="zh-TW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…</a:t>
            </a:r>
          </a:p>
          <a:p>
            <a:pPr marL="334963" indent="-334963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弗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2:5 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當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我們死在過犯中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的時候、便叫我們與基督一同活過來．</a:t>
            </a:r>
            <a:r>
              <a:rPr lang="en-US" altLang="zh-TW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…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6 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他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又叫我們與基督耶穌一同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復活、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一同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坐在天上、</a:t>
            </a:r>
            <a:endParaRPr lang="en-US" altLang="zh-TW" b="1"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林後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5:17  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若有人在基督裡、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他就是新造的人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．舊事已過、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都變成新的了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。</a:t>
            </a:r>
            <a:endParaRPr lang="en-US" altLang="zh-TW" b="1"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ts val="120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使萬民作我的門徒 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信徒在神的救贖計畫中有分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ct val="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死 </a:t>
            </a:r>
            <a:r>
              <a:rPr lang="en-US" altLang="en-US" b="1" i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→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與基督一同 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信徒被神從卑微提升到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榮耀的地位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ct val="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舊事 </a:t>
            </a:r>
            <a:r>
              <a:rPr lang="en-US" altLang="en-US" b="1" i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→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變成新的了 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信徒已經經歷過神在自己身上的作為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ct val="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信徒應該經常活在靈喜樂的狀態中</a:t>
            </a:r>
            <a:endParaRPr lang="en-US" altLang="en-US" b="1">
              <a:solidFill>
                <a:srgbClr val="00206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2">
            <a:extLst>
              <a:ext uri="{FF2B5EF4-FFF2-40B4-BE49-F238E27FC236}">
                <a16:creationId xmlns:a16="http://schemas.microsoft.com/office/drawing/2014/main" id="{20BBD5E2-B401-603A-84A5-C6C7B0449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4724400" cy="1371600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馬利亞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: </a:t>
            </a:r>
            <a:b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</a:b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一個合神使用的人</a:t>
            </a:r>
            <a:endParaRPr lang="en-US" altLang="en-US" sz="3600" b="1">
              <a:solidFill>
                <a:srgbClr val="660066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</p:txBody>
      </p:sp>
      <p:sp>
        <p:nvSpPr>
          <p:cNvPr id="29699" name="Content Placeholder 3">
            <a:extLst>
              <a:ext uri="{FF2B5EF4-FFF2-40B4-BE49-F238E27FC236}">
                <a16:creationId xmlns:a16="http://schemas.microsoft.com/office/drawing/2014/main" id="{55219385-ADAF-7069-E0E8-6D06FA3DAE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3400" y="1828800"/>
            <a:ext cx="5029200" cy="4297363"/>
          </a:xfrm>
        </p:spPr>
        <p:txBody>
          <a:bodyPr/>
          <a:lstStyle/>
          <a:p>
            <a:r>
              <a:rPr lang="zh-TW" altLang="en-US" sz="3200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一個身分</a:t>
            </a:r>
            <a:r>
              <a:rPr lang="en-US" altLang="zh-TW" sz="3200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: </a:t>
            </a:r>
            <a:r>
              <a:rPr lang="zh-TW" altLang="en-US" sz="3200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神的奴僕</a:t>
            </a:r>
            <a:endParaRPr lang="en-US" altLang="zh-TW" sz="3200" b="1">
              <a:solidFill>
                <a:srgbClr val="00206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r>
              <a:rPr lang="zh-TW" altLang="en-US" sz="3200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一個心志</a:t>
            </a:r>
            <a:r>
              <a:rPr lang="en-US" altLang="zh-TW" sz="3200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: </a:t>
            </a:r>
            <a:r>
              <a:rPr lang="zh-TW" altLang="en-US" sz="3200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放大神</a:t>
            </a:r>
            <a:endParaRPr lang="en-US" altLang="zh-TW" sz="3200" b="1">
              <a:solidFill>
                <a:srgbClr val="00206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r>
              <a:rPr lang="zh-TW" altLang="en-US" sz="3200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一個享用</a:t>
            </a:r>
            <a:r>
              <a:rPr lang="en-US" altLang="zh-TW" sz="3200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: </a:t>
            </a:r>
            <a:r>
              <a:rPr lang="zh-TW" altLang="en-US" sz="3200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靈喜樂</a:t>
            </a:r>
            <a:endParaRPr lang="en-US" altLang="en-US" sz="3200" b="1">
              <a:solidFill>
                <a:srgbClr val="00206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</p:txBody>
      </p:sp>
      <p:pic>
        <p:nvPicPr>
          <p:cNvPr id="29700" name="Content Placeholder 3">
            <a:extLst>
              <a:ext uri="{FF2B5EF4-FFF2-40B4-BE49-F238E27FC236}">
                <a16:creationId xmlns:a16="http://schemas.microsoft.com/office/drawing/2014/main" id="{A220E224-938D-53D0-11D5-C0A7329AB22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86400" y="381000"/>
            <a:ext cx="6172200" cy="61722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22447E34-D73F-AAE2-86A8-B41EF06AC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6200"/>
            <a:ext cx="10972800" cy="762000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在耶穌降生所顯示的一些屬靈功課</a:t>
            </a:r>
            <a:endParaRPr lang="en-US" altLang="en-US" sz="3600" b="1">
              <a:solidFill>
                <a:srgbClr val="660066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02D233B9-FD82-F166-1A60-11550AFDB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8200"/>
            <a:ext cx="11201400" cy="5181600"/>
          </a:xfrm>
        </p:spPr>
        <p:txBody>
          <a:bodyPr/>
          <a:lstStyle/>
          <a:p>
            <a:pPr marL="352425" indent="-352425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彌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5:2 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伯利恆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以法他阿、你在猶大諸城中為小、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將來必有一位從你那裡出來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、在以色列中為我作掌權的．他的根源從亙古、從太初就有。</a:t>
            </a:r>
            <a:endParaRPr lang="en-US" altLang="en-US"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52425" indent="-352425">
              <a:lnSpc>
                <a:spcPts val="3800"/>
              </a:lnSpc>
              <a:spcBef>
                <a:spcPts val="120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神有定意也讓人知道他的定意 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如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: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救主彌賽亞必須是誰的後裔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;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如何出生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;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在那裏出生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(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彌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5:2)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等</a:t>
            </a:r>
            <a:endParaRPr lang="en-US" altLang="en-US" b="1">
              <a:solidFill>
                <a:srgbClr val="00206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52425" indent="-352425">
              <a:lnSpc>
                <a:spcPts val="3800"/>
              </a:lnSpc>
              <a:spcBef>
                <a:spcPct val="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神按著他的定意作工 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神的預言應驗在耶穌身上</a:t>
            </a:r>
            <a:endParaRPr lang="en-US" altLang="en-US" b="1">
              <a:solidFill>
                <a:srgbClr val="00206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52425" indent="-352425">
              <a:lnSpc>
                <a:spcPts val="3800"/>
              </a:lnSpc>
              <a:spcBef>
                <a:spcPct val="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神用人去成就他的定意 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如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: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伊利沙伯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, 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撒迦利亞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, 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馬利亞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, 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約瑟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, 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西面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, 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亞拿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, 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東方博士等</a:t>
            </a:r>
            <a:endParaRPr lang="en-US" altLang="en-US" b="1">
              <a:solidFill>
                <a:srgbClr val="00206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52425" indent="-352425">
              <a:lnSpc>
                <a:spcPts val="3800"/>
              </a:lnSpc>
              <a:spcBef>
                <a:spcPct val="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神透過人的配合去造就人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賜福給人</a:t>
            </a:r>
            <a:endParaRPr lang="en-US" altLang="en-US" b="1">
              <a:solidFill>
                <a:srgbClr val="00206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52425" indent="-352425">
              <a:lnSpc>
                <a:spcPts val="3800"/>
              </a:lnSpc>
              <a:spcBef>
                <a:spcPct val="0"/>
              </a:spcBef>
            </a:pPr>
            <a:endParaRPr lang="en-US" altLang="en-US" b="1">
              <a:solidFill>
                <a:srgbClr val="00206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6C0F21B2-844D-A3A4-B181-5414F5BDD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11138"/>
            <a:ext cx="10972800" cy="684212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馬利亞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: 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一個合神使用的人</a:t>
            </a:r>
            <a:endParaRPr lang="en-US" altLang="en-US" sz="3600" b="1">
              <a:solidFill>
                <a:srgbClr val="660066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B1FECA1E-40B1-33D0-60C4-814EF7E1F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14400"/>
            <a:ext cx="10972800" cy="5410200"/>
          </a:xfrm>
        </p:spPr>
        <p:txBody>
          <a:bodyPr/>
          <a:lstStyle/>
          <a:p>
            <a:pPr marL="334963" indent="-334963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路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1:48 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因為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他顧念他使女的卑微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．從今以後、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萬代要稱我有福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。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 49 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那有權能的為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我成就了大事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．他的名為聖。</a:t>
            </a:r>
            <a:r>
              <a:rPr lang="en-US" altLang="zh-TW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…</a:t>
            </a:r>
          </a:p>
          <a:p>
            <a:pPr marL="334963" indent="-334963">
              <a:lnSpc>
                <a:spcPts val="3800"/>
              </a:lnSpc>
              <a:spcBef>
                <a:spcPts val="120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一個在世俗的價值觀中的悲劇性的人物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ct val="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十幾歲的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女孩子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成了耶穌降生的故事中的第一配角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路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1:26-56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天使報喜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</a:t>
            </a:r>
            <a:r>
              <a:rPr lang="en-US" altLang="zh-TW" sz="2800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(the Annunciation)</a:t>
            </a:r>
          </a:p>
          <a:p>
            <a:pPr marL="334963" indent="-334963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路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1:46-55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馬利亞之歌 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(</a:t>
            </a:r>
            <a:r>
              <a:rPr lang="en-US" altLang="zh-TW" sz="2800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the Magnificat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顯大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)</a:t>
            </a:r>
          </a:p>
          <a:p>
            <a:pPr marL="334963" indent="-334963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路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1:48-49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馬利亞歌頌神在她身上的工作的偉大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他顧念他使女的卑微</a:t>
            </a:r>
            <a:r>
              <a:rPr lang="en-US" altLang="en-US" b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 – 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蒙顧念</a:t>
            </a:r>
            <a:endParaRPr lang="en-US" altLang="zh-TW" b="1">
              <a:solidFill>
                <a:srgbClr val="C0000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萬代要稱我有福 </a:t>
            </a:r>
            <a:r>
              <a:rPr lang="en-US" altLang="zh-TW" b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公認為有福的</a:t>
            </a:r>
            <a:endParaRPr lang="en-US" altLang="zh-TW" b="1">
              <a:solidFill>
                <a:srgbClr val="C0000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為我成就了大事 </a:t>
            </a:r>
            <a:r>
              <a:rPr lang="en-US" altLang="zh-TW" b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神使用去做大有榮耀的大事的平台</a:t>
            </a:r>
            <a:r>
              <a:rPr lang="en-US" altLang="zh-TW" b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2">
            <a:extLst>
              <a:ext uri="{FF2B5EF4-FFF2-40B4-BE49-F238E27FC236}">
                <a16:creationId xmlns:a16="http://schemas.microsoft.com/office/drawing/2014/main" id="{51EFCEC5-E911-B14F-FB2C-27AE29843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馬利亞</a:t>
            </a:r>
            <a:r>
              <a:rPr lang="en-US" altLang="zh-TW" sz="40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:</a:t>
            </a:r>
            <a:r>
              <a:rPr lang="zh-TW" altLang="en-US" sz="40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一個合神使用的人</a:t>
            </a:r>
            <a:endParaRPr lang="en-US" altLang="en-US" sz="4000" b="1">
              <a:solidFill>
                <a:srgbClr val="660066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A72DA9-8D63-DB0D-1239-21E5AA7AE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71600"/>
            <a:ext cx="10972800" cy="4525963"/>
          </a:xfrm>
        </p:spPr>
        <p:txBody>
          <a:bodyPr/>
          <a:lstStyle/>
          <a:p>
            <a:pPr algn="ctr">
              <a:defRPr/>
            </a:pPr>
            <a:r>
              <a:rPr lang="zh-TW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一個身分</a:t>
            </a:r>
            <a:r>
              <a:rPr lang="en-US" altLang="zh-TW" sz="3600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: </a:t>
            </a:r>
            <a:r>
              <a:rPr lang="zh-TW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神的奴僕</a:t>
            </a:r>
            <a:endParaRPr lang="en-US" altLang="zh-TW" sz="3600" b="1" dirty="0">
              <a:solidFill>
                <a:srgbClr val="00206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zh-TW" altLang="en-US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一個心志</a:t>
            </a:r>
            <a:r>
              <a:rPr lang="en-US" altLang="zh-TW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: </a:t>
            </a:r>
            <a:r>
              <a:rPr lang="zh-TW" altLang="en-US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放大神</a:t>
            </a:r>
            <a:endParaRPr lang="en-US" altLang="zh-TW" sz="36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zh-TW" altLang="en-US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一個享用</a:t>
            </a:r>
            <a:r>
              <a:rPr lang="en-US" altLang="zh-TW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: </a:t>
            </a:r>
            <a:r>
              <a:rPr lang="zh-TW" altLang="en-US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靈喜</a:t>
            </a:r>
            <a:r>
              <a:rPr lang="zh-TW" altLang="en-US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樂</a:t>
            </a:r>
            <a:endParaRPr lang="en-US" sz="36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9D9303CA-3771-1A8B-AE07-89B11573E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92162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一個身分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: 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神的奴僕</a:t>
            </a:r>
            <a:endParaRPr lang="en-US" altLang="en-US" sz="3600">
              <a:solidFill>
                <a:srgbClr val="660066"/>
              </a:solidFill>
              <a:ea typeface="標楷體" pitchFamily="65" charset="-128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546DE9-BA65-231B-CE54-D64BE78C0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19200"/>
            <a:ext cx="10972800" cy="4724400"/>
          </a:xfrm>
        </p:spPr>
        <p:txBody>
          <a:bodyPr/>
          <a:lstStyle/>
          <a:p>
            <a:pPr marL="341313" indent="-341313">
              <a:lnSpc>
                <a:spcPts val="37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路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1:38  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馬利亞說、我是主的使女、情願照你的話成就在我身上。天使就離開他去了。</a:t>
            </a:r>
            <a:endParaRPr lang="en-US" altLang="en-US"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41313" indent="-341313">
              <a:lnSpc>
                <a:spcPts val="3700"/>
              </a:lnSpc>
              <a:buFontTx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EA66B059-FF8D-CB04-792B-DCF66CEFE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6200"/>
            <a:ext cx="10972800" cy="838200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一個身分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: 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作神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(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基督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)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的奴僕 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(1)</a:t>
            </a:r>
            <a:endParaRPr lang="en-US" altLang="en-US" sz="3600" b="1">
              <a:solidFill>
                <a:srgbClr val="660066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4F3EC3-9B6B-41AD-088C-ED7FA40971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838200"/>
            <a:ext cx="11125200" cy="5486400"/>
          </a:xfrm>
        </p:spPr>
        <p:txBody>
          <a:bodyPr/>
          <a:lstStyle/>
          <a:p>
            <a:pPr marL="334963" indent="-334963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路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1:38 </a:t>
            </a:r>
            <a:r>
              <a:rPr lang="en-US" altLang="en-US" b="1" i="1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(</a:t>
            </a:r>
            <a:r>
              <a:rPr lang="en-US" altLang="en-US" sz="2800" b="1" i="1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and</a:t>
            </a:r>
            <a:r>
              <a:rPr lang="en-US" altLang="en-US" b="1" i="1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</a:t>
            </a:r>
            <a:r>
              <a:rPr lang="zh-TW" altLang="en-US" b="1" i="1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並且</a:t>
            </a:r>
            <a:r>
              <a:rPr lang="en-US" altLang="zh-TW" b="1" i="1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) 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馬利亞說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、我是主的使女、</a:t>
            </a:r>
            <a:r>
              <a:rPr lang="en-US" altLang="zh-TW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…</a:t>
            </a:r>
          </a:p>
          <a:p>
            <a:pPr marL="334963" indent="-334963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路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1:28  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天使</a:t>
            </a:r>
            <a:r>
              <a:rPr lang="en-US" altLang="zh-TW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…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說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、蒙大恩的女子、</a:t>
            </a:r>
            <a:r>
              <a:rPr lang="en-US" altLang="zh-TW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…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主和你同在了。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29  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馬利亞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因這話就很驚慌、又反復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思想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這樣問安是甚麼意思。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30  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天使</a:t>
            </a:r>
            <a:r>
              <a:rPr lang="en-US" altLang="zh-TW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…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說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、馬利亞、不要怕．</a:t>
            </a:r>
            <a:r>
              <a:rPr lang="en-US" altLang="zh-TW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…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31  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你要懷孕生子、</a:t>
            </a:r>
            <a:r>
              <a:rPr lang="en-US" altLang="zh-TW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…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34  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馬利亞</a:t>
            </a:r>
            <a:r>
              <a:rPr lang="en-US" altLang="zh-TW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…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說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、我沒有出嫁、怎麼有這事呢。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35  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天使</a:t>
            </a:r>
            <a:r>
              <a:rPr lang="en-US" altLang="zh-TW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…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說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、聖靈要臨到你身上、</a:t>
            </a:r>
            <a:r>
              <a:rPr lang="en-US" altLang="zh-TW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…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所要生的聖者、必稱為　神的兒子。。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37  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因為出於　神的話、沒有一句不帶能力的。</a:t>
            </a:r>
            <a:endParaRPr lang="en-US" altLang="zh-TW" b="1"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ts val="1200"/>
              </a:spcBef>
            </a:pP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“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馬利亞說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”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前有連接詞 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– </a:t>
            </a: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“and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並且</a:t>
            </a: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” [KJV], de;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中譯省略了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延續 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1:26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-37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節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: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一系列天使的宣告和馬利亞的疑問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神容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許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人有疑問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但不是無止盡的疑問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1:38 –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馬利亞的定見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: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她相對於神的身份的聲明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EF4533A4-5124-C322-99F9-CE3A20D73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6200"/>
            <a:ext cx="10972800" cy="838200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一個身分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: 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作神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(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基督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)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的奴僕 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(2)</a:t>
            </a:r>
            <a:endParaRPr lang="en-US" altLang="en-US" sz="3600" b="1">
              <a:solidFill>
                <a:srgbClr val="660066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CEFD26-1807-B194-D4D8-408B033DA3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838200"/>
            <a:ext cx="11430000" cy="5486400"/>
          </a:xfrm>
        </p:spPr>
        <p:txBody>
          <a:bodyPr/>
          <a:lstStyle/>
          <a:p>
            <a:pPr marL="334963" indent="-334963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路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1:38 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馬利亞說、</a:t>
            </a:r>
            <a:r>
              <a:rPr lang="en-US" altLang="zh-TW" b="1" i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(</a:t>
            </a:r>
            <a:r>
              <a:rPr lang="en-US" altLang="en-US" sz="2800" b="1" i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Behold!</a:t>
            </a:r>
            <a:r>
              <a:rPr lang="en-US" altLang="en-US" b="1" i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</a:t>
            </a:r>
            <a:r>
              <a:rPr lang="zh-TW" altLang="en-US" b="1" i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看哪</a:t>
            </a:r>
            <a:r>
              <a:rPr lang="en-US" altLang="zh-TW" b="1" i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!)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我是主的使女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、</a:t>
            </a:r>
            <a:r>
              <a:rPr lang="en-US" altLang="zh-TW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…</a:t>
            </a:r>
          </a:p>
          <a:p>
            <a:pPr marL="334963" indent="-334963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太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25:21 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主人說、好、你這又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良善又忠心的僕人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．</a:t>
            </a:r>
            <a:r>
              <a:rPr lang="en-US" altLang="zh-TW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…</a:t>
            </a:r>
          </a:p>
          <a:p>
            <a:pPr marL="334963" indent="-334963">
              <a:lnSpc>
                <a:spcPts val="3800"/>
              </a:lnSpc>
              <a:spcBef>
                <a:spcPts val="1200"/>
              </a:spcBef>
            </a:pP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“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我是主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…”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前有 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“</a:t>
            </a: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Behold!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看哪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!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” </a:t>
            </a: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[KJV], </a:t>
            </a:r>
            <a:r>
              <a:rPr lang="en-US" altLang="zh-TW" sz="2800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idou (id-oo’)</a:t>
            </a: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祈使語氣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;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一個要求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(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注意了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!);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中譯省略了</a:t>
            </a:r>
            <a:endParaRPr lang="en-US" altLang="en-US" b="1">
              <a:solidFill>
                <a:srgbClr val="00206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ct val="0"/>
              </a:spcBef>
            </a:pPr>
            <a:r>
              <a:rPr lang="en-US" altLang="zh-TW" sz="2800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Behold the handmaid of the Lord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看哪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主的使女 </a:t>
            </a:r>
            <a:r>
              <a:rPr lang="en-US" altLang="zh-TW" sz="2800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[KJV] 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嚴肅地宣告一個聽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眾需要關注的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重要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公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告</a:t>
            </a:r>
            <a:endParaRPr lang="en-US" altLang="en-US" b="1">
              <a:solidFill>
                <a:srgbClr val="00206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ct val="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主的使女 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馬利亞自我身分的認定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主 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有主人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;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神是馬利亞的好主人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好主人</a:t>
            </a:r>
            <a:r>
              <a:rPr lang="en-US" altLang="en-US" b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提供保護和供應</a:t>
            </a:r>
            <a:r>
              <a:rPr lang="en-US" altLang="en-US" b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下達明確可執行</a:t>
            </a:r>
            <a:r>
              <a:rPr lang="en-US" altLang="en-US" b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的命令, 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為結果負責</a:t>
            </a:r>
            <a:endParaRPr lang="en-US" altLang="zh-TW" b="1" i="1">
              <a:solidFill>
                <a:srgbClr val="C0000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使女</a:t>
            </a:r>
            <a:r>
              <a:rPr lang="en-US" altLang="en-US" sz="2800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= doule (doo-lay’)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女性的奴隸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好奴隸 </a:t>
            </a:r>
            <a:r>
              <a:rPr lang="en-US" altLang="zh-TW" b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–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良善又忠心</a:t>
            </a:r>
            <a:r>
              <a:rPr lang="en-US" altLang="zh-TW" b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為執行命令的過程負責</a:t>
            </a:r>
            <a:endParaRPr lang="en-US" altLang="zh-TW" b="1">
              <a:solidFill>
                <a:srgbClr val="C0000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D199C855-E0BB-A861-9D36-7AA35B681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6200"/>
            <a:ext cx="10972800" cy="838200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一個身分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: 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作神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(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基督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)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的奴僕 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(3)</a:t>
            </a:r>
            <a:endParaRPr lang="en-US" altLang="en-US" sz="3600" b="1">
              <a:solidFill>
                <a:srgbClr val="660066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0B0487-CBEC-E132-383A-6FD88F25E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914400"/>
            <a:ext cx="11353800" cy="5486400"/>
          </a:xfrm>
        </p:spPr>
        <p:txBody>
          <a:bodyPr/>
          <a:lstStyle/>
          <a:p>
            <a:pPr marL="334963" indent="-334963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腓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1:1 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基督耶穌的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僕人保羅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、</a:t>
            </a:r>
            <a:r>
              <a:rPr lang="en-US" altLang="zh-TW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…</a:t>
            </a:r>
          </a:p>
          <a:p>
            <a:pPr marL="334963" indent="-334963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林前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6:19 …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你們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不是自己的人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，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 20 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因為你們是重價買來的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，</a:t>
            </a:r>
            <a:r>
              <a:rPr lang="en-US" altLang="zh-TW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...</a:t>
            </a:r>
          </a:p>
          <a:p>
            <a:pPr marL="334963" indent="-334963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林後</a:t>
            </a:r>
            <a:r>
              <a:rPr lang="en-US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4:5 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我們</a:t>
            </a:r>
            <a:r>
              <a:rPr lang="en-US" altLang="zh-TW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…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因耶穌作你們的僕人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。</a:t>
            </a:r>
            <a:endParaRPr lang="en-US" altLang="zh-TW" b="1"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ts val="120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馬利亞的自我身分的認定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就是保羅的自我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身分的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認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定</a:t>
            </a:r>
            <a:endParaRPr lang="en-US" altLang="en-US" b="1">
              <a:solidFill>
                <a:srgbClr val="00206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僕人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, </a:t>
            </a:r>
            <a:r>
              <a:rPr lang="en-US" altLang="en-US" sz="2800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doulos (doo’-los)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男性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的奴隸</a:t>
            </a:r>
          </a:p>
          <a:p>
            <a:pPr marL="334963" indent="-334963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使女 </a:t>
            </a:r>
            <a:r>
              <a:rPr lang="en-US" altLang="zh-TW" sz="2800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(doule)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女性的奴棣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同是奴棣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ct val="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買來的 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所有信徒都應該要作神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(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基督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)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的奴僕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因耶穌作你們的僕人 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先作基督的奴棣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才會作人的僕人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是實現身體見證的必要前提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人可以活得踏實 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活在神的保護和供應下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只為過程負責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334963" indent="-334963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作神的奴棣令人不敢放肆</a:t>
            </a:r>
            <a:r>
              <a:rPr lang="en-US" altLang="zh-TW"/>
              <a:t> 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標楷體" pitchFamily="65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Pine design</Template>
  <TotalTime>30184</TotalTime>
  <Words>3570</Words>
  <Application>Microsoft Office PowerPoint</Application>
  <PresentationFormat>Widescreen</PresentationFormat>
  <Paragraphs>166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標楷體</vt:lpstr>
      <vt:lpstr>Times New Roman</vt:lpstr>
      <vt:lpstr>Wingdings</vt:lpstr>
      <vt:lpstr>預設簡報設計</vt:lpstr>
      <vt:lpstr>馬利亞: 一個合神使用的人 (路1:38, 46-47)</vt:lpstr>
      <vt:lpstr>耶穌降生是一件大事</vt:lpstr>
      <vt:lpstr>在耶穌降生所顯示的一些屬靈功課</vt:lpstr>
      <vt:lpstr>馬利亞: 一個合神使用的人</vt:lpstr>
      <vt:lpstr>馬利亞:一個合神使用的人</vt:lpstr>
      <vt:lpstr>一個身分: 神的奴僕</vt:lpstr>
      <vt:lpstr>一個身分: 作神(基督)的奴僕 (1)</vt:lpstr>
      <vt:lpstr>一個身分: 作神(基督)的奴僕 (2)</vt:lpstr>
      <vt:lpstr>一個身分: 作神(基督)的奴僕 (3)</vt:lpstr>
      <vt:lpstr>作神的奴僕的表達: 照你的話 (1)</vt:lpstr>
      <vt:lpstr>作神的奴僕的表達: 照你的話 (2)</vt:lpstr>
      <vt:lpstr>作神的奴僕的表達: 情願成就在我身上</vt:lpstr>
      <vt:lpstr>馬利亞:一個合神使用的人</vt:lpstr>
      <vt:lpstr>一個焦點: 尊主為大</vt:lpstr>
      <vt:lpstr>尊主為大 (1)</vt:lpstr>
      <vt:lpstr>尊主為大 (2) </vt:lpstr>
      <vt:lpstr>馬利亞的心志就是保羅的心志</vt:lpstr>
      <vt:lpstr>為什麼神要被顯大?</vt:lpstr>
      <vt:lpstr>馬利亞:一個合神使用的人</vt:lpstr>
      <vt:lpstr>一個享用: 靈喜樂</vt:lpstr>
      <vt:lpstr>靈喜樂  </vt:lpstr>
      <vt:lpstr>靈喜樂的因由</vt:lpstr>
      <vt:lpstr>馬利亞得到的拯救 </vt:lpstr>
      <vt:lpstr>馬利亞的經歷也應該是信徒們的經歷</vt:lpstr>
      <vt:lpstr>馬利亞:  一個合神使用的人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杜克团契敬拜 DCCF Worship</dc:title>
  <dc:creator>z.boyang@outlook.com</dc:creator>
  <cp:lastModifiedBy>nc tccf</cp:lastModifiedBy>
  <cp:revision>2293</cp:revision>
  <dcterms:created xsi:type="dcterms:W3CDTF">2018-07-27T21:13:16Z</dcterms:created>
  <dcterms:modified xsi:type="dcterms:W3CDTF">2024-12-23T01:24:58Z</dcterms:modified>
</cp:coreProperties>
</file>