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4" r:id="rId6"/>
    <p:sldMasterId id="2147483656" r:id="rId7"/>
    <p:sldMasterId id="214748365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y="6858000" cx="12192000"/>
  <p:notesSz cx="6858000" cy="9144000"/>
  <p:embeddedFontLst>
    <p:embeddedFont>
      <p:font typeface="Play"/>
      <p:regular r:id="rId34"/>
      <p:bold r:id="rId35"/>
    </p:embeddedFont>
    <p:embeddedFont>
      <p:font typeface="Constanti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jl7NNTWQrFal0psyGv3iHiwHuV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font" Target="fonts/Play-bold.fntdata"/><Relationship Id="rId12" Type="http://schemas.openxmlformats.org/officeDocument/2006/relationships/slide" Target="slides/slide3.xml"/><Relationship Id="rId34" Type="http://schemas.openxmlformats.org/officeDocument/2006/relationships/font" Target="fonts/Play-regular.fntdata"/><Relationship Id="rId15" Type="http://schemas.openxmlformats.org/officeDocument/2006/relationships/slide" Target="slides/slide6.xml"/><Relationship Id="rId37" Type="http://schemas.openxmlformats.org/officeDocument/2006/relationships/font" Target="fonts/Constantia-bold.fntdata"/><Relationship Id="rId14" Type="http://schemas.openxmlformats.org/officeDocument/2006/relationships/slide" Target="slides/slide5.xml"/><Relationship Id="rId36" Type="http://schemas.openxmlformats.org/officeDocument/2006/relationships/font" Target="fonts/Constantia-regular.fntdata"/><Relationship Id="rId17" Type="http://schemas.openxmlformats.org/officeDocument/2006/relationships/slide" Target="slides/slide8.xml"/><Relationship Id="rId39" Type="http://schemas.openxmlformats.org/officeDocument/2006/relationships/font" Target="fonts/Constantia-boldItalic.fntdata"/><Relationship Id="rId16" Type="http://schemas.openxmlformats.org/officeDocument/2006/relationships/slide" Target="slides/slide7.xml"/><Relationship Id="rId38" Type="http://schemas.openxmlformats.org/officeDocument/2006/relationships/font" Target="fonts/Constantia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3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3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5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3"/>
          <p:cNvSpPr txBox="1"/>
          <p:nvPr>
            <p:ph idx="11" type="ftr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3"/>
          <p:cNvSpPr txBox="1"/>
          <p:nvPr>
            <p:ph idx="12" type="sldNum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6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7"/>
          <p:cNvSpPr txBox="1"/>
          <p:nvPr>
            <p:ph idx="1" type="body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67"/>
          <p:cNvSpPr txBox="1"/>
          <p:nvPr>
            <p:ph idx="10" type="dt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7"/>
          <p:cNvSpPr txBox="1"/>
          <p:nvPr>
            <p:ph idx="11" type="ftr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7"/>
          <p:cNvSpPr txBox="1"/>
          <p:nvPr>
            <p:ph idx="12" type="sldNum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6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5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/>
          <p:nvPr/>
        </p:nvSpPr>
        <p:spPr>
          <a:xfrm>
            <a:off x="-12700" y="-7938"/>
            <a:ext cx="1221740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51"/>
          <p:cNvSpPr/>
          <p:nvPr/>
        </p:nvSpPr>
        <p:spPr>
          <a:xfrm>
            <a:off x="5842000" y="-7938"/>
            <a:ext cx="63500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51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000" u="none" cap="none" strike="noStrike">
                <a:solidFill>
                  <a:schemeClr val="lt2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" type="body"/>
          </p:nvPr>
        </p:nvSpPr>
        <p:spPr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1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1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1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51"/>
          <p:cNvSpPr txBox="1"/>
          <p:nvPr>
            <p:ph idx="11" type="ftr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51"/>
          <p:cNvSpPr txBox="1"/>
          <p:nvPr>
            <p:ph idx="12" type="sldNum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51"/>
          <p:cNvGrpSpPr/>
          <p:nvPr/>
        </p:nvGrpSpPr>
        <p:grpSpPr>
          <a:xfrm>
            <a:off x="-39101" y="-14808"/>
            <a:ext cx="12264293" cy="1083716"/>
            <a:chOff x="-29322" y="-1971"/>
            <a:chExt cx="9198255" cy="1086266"/>
          </a:xfrm>
        </p:grpSpPr>
        <p:sp>
          <p:nvSpPr>
            <p:cNvPr id="18" name="Google Shape;18;p5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5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6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6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6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6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/>
          <p:nvPr/>
        </p:nvSpPr>
        <p:spPr>
          <a:xfrm>
            <a:off x="665697" y="5944936"/>
            <a:ext cx="6587499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66"/>
          <p:cNvSpPr/>
          <p:nvPr/>
        </p:nvSpPr>
        <p:spPr>
          <a:xfrm>
            <a:off x="647623" y="5939011"/>
            <a:ext cx="492060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66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" name="Google Shape;76;p66"/>
          <p:cNvCxnSpPr/>
          <p:nvPr/>
        </p:nvCxnSpPr>
        <p:spPr>
          <a:xfrm>
            <a:off x="-12316" y="5787739"/>
            <a:ext cx="454067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" name="Google Shape;77;p6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66"/>
          <p:cNvSpPr txBox="1"/>
          <p:nvPr>
            <p:ph idx="1" type="body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79" name="Google Shape;79;p66"/>
          <p:cNvSpPr txBox="1"/>
          <p:nvPr>
            <p:ph idx="10" type="dt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66"/>
          <p:cNvSpPr txBox="1"/>
          <p:nvPr>
            <p:ph idx="11" type="ftr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66"/>
          <p:cNvSpPr txBox="1"/>
          <p:nvPr>
            <p:ph idx="12" type="sldNum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ctrTitle"/>
          </p:nvPr>
        </p:nvSpPr>
        <p:spPr>
          <a:xfrm>
            <a:off x="2209800" y="37789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至於我和我家</a:t>
            </a:r>
            <a:endParaRPr/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2667000" y="3140792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黄力夫弟兄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TCCF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760343" y="338959"/>
            <a:ext cx="10540448" cy="5838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信他的人，不被定罪；不信的人，罪已经定了，因为他不信神独生子的名。 		约 3：18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我们都是罪人，生下来就有罪。</a:t>
            </a:r>
            <a:endParaRPr b="1" sz="36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犯罪与定罪不同。</a:t>
            </a:r>
            <a:endParaRPr b="1" sz="36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信他的人，不被定罪。因为十字架的救赎。</a:t>
            </a:r>
            <a:endParaRPr b="1" sz="36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不信的人，罪已经定了，因为他不信神独生子的名。</a:t>
            </a:r>
            <a:endParaRPr b="1" sz="36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你真心相信神的话吗？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2152650" y="89998"/>
            <a:ext cx="7886700" cy="986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信仰传承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790161" y="1213805"/>
            <a:ext cx="10450996" cy="4963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想到你心里无伪之信，这信是先在你外祖母罗以和你母亲友尼基心里的，我深信也在你的心里。												提后 1：5</a:t>
            </a:r>
            <a:r>
              <a:rPr b="1" lang="en-US"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三代信仰的传承。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838200" y="66951"/>
            <a:ext cx="10515600" cy="936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一个坏榜样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838200" y="964096"/>
            <a:ext cx="10515600" cy="568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600"/>
              <a:buChar char="•"/>
            </a:pPr>
            <a:r>
              <a:rPr b="1" i="0" lang="en-US" sz="3600" u="none" strike="noStrike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那时希西家病得要死，亚摩斯的儿子先知以赛亚去见他，对他说：「耶和华如此说：你当留遗命与你的家，因为你必死不能活了。」 希西家就转脸朝墙，祷告耶和华说：「耶和华啊，求你记念我在你面前怎样存完全的心，按诚实行事，又做你眼中所看为善的。」希西家就痛哭了。   赛 38：1-3</a:t>
            </a:r>
            <a:endParaRPr/>
          </a:p>
          <a:p>
            <a:pPr indent="-228600" lvl="0" marL="228600" marR="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600"/>
              <a:buChar char="•"/>
            </a:pPr>
            <a:r>
              <a:rPr b="1" i="0" lang="en-US" sz="3600" u="none" strike="noStrike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希西家在南国的众王中，是最</a:t>
            </a:r>
            <a:r>
              <a:rPr b="1" lang="en-US" sz="36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好的</a:t>
            </a:r>
            <a:r>
              <a:rPr b="1" i="0" lang="en-US" sz="3600" u="none" strike="noStrike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一个王。</a:t>
            </a:r>
            <a:endParaRPr b="1" sz="36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600"/>
              <a:buChar char="•"/>
            </a:pPr>
            <a:r>
              <a:rPr b="1" lang="en-US" sz="36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所以神听了他的祷告。</a:t>
            </a:r>
            <a:endParaRPr b="1" sz="36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600"/>
              <a:buChar char="•"/>
            </a:pPr>
            <a:r>
              <a:rPr b="1" lang="en-US" sz="36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以赛亚说：「当取一块无花果饼来，贴在疮上，王必痊愈。」 					赛 38：21</a:t>
            </a:r>
            <a:endParaRPr b="1" i="0" sz="3600" u="none" strike="noStrike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838200" y="397564"/>
            <a:ext cx="10515600" cy="6226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耶和华的话临到以赛亚说：「你去告诉希西家说，耶和华你祖大卫的神如此说：我听见了你的祷告，看见了你的眼泪。我必加增你十五年的寿数；并且我要救你和这城脱离亚述王的手，也要保护这城。 					赛 38：4-6</a:t>
            </a:r>
            <a:endParaRPr/>
          </a:p>
          <a:p>
            <a:pPr indent="-228600" lvl="0" marL="228600" marR="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但希西家的灵命有瑕疵。</a:t>
            </a:r>
            <a:endParaRPr b="1" i="0" sz="36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希西家喜欢见（巴比伦的）使者，就把自己宝库的金子、银子、香料、贵重的膏油，和他武库的一切军器，并所有的财宝都给他们看；他家中和全国之内，希西家没有一样不给他们看的。 	赛 39：2</a:t>
            </a:r>
            <a:endParaRPr b="1" i="0" sz="36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838200" y="66952"/>
            <a:ext cx="10515600" cy="882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一个坏的传承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838200" y="1043608"/>
            <a:ext cx="10515600" cy="563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神加添了希西家15年的寿数。</a:t>
            </a:r>
            <a:endParaRPr b="1" i="0" sz="36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在这期间，他生了玛拿西。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希西家王死后，他的儿子玛拿西继位，只有12岁。他的统治期最长，达55年之久, 却是犹大国最糟糕的统治者。恶行的记载是圣经中最黑暗的罪行记录之一。					-- 代下 33:2-9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相传先知以赛亚就是被玛拿西下令锯死的。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为什么希西家没有把敬拜耶和华的信仰传给玛拿西？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“孩子们有他们的自由”？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2152650" y="130458"/>
            <a:ext cx="7886700" cy="84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戴家家训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899491" y="1173345"/>
            <a:ext cx="10361544" cy="500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Char char="•"/>
            </a:pPr>
            <a:r>
              <a:rPr b="1" lang="en-US" sz="36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假如我有千磅英金，中国可以全数支取；假如我有千条性命，决不留下一条不给中国。不，不是中国，乃是基督。			--  戴德生</a:t>
            </a:r>
            <a:endParaRPr b="1" sz="3600">
              <a:solidFill>
                <a:srgbClr val="3333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600"/>
              <a:buChar char="•"/>
            </a:pPr>
            <a:r>
              <a:rPr b="1" lang="en-US" sz="36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至於我和我家，我们必定事奉耶和华。</a:t>
            </a:r>
            <a:endParaRPr b="1" sz="3600">
              <a:solidFill>
                <a:srgbClr val="3333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百姓回答约书亚说：不然，我们定要事奉耶和华。						书 24: 21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rgbClr val="3333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2152650" y="73814"/>
            <a:ext cx="7886700" cy="97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给孩子取名字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839857" y="1181437"/>
            <a:ext cx="10282030" cy="499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绍曾。效法曾祖父。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继宗。继承祖宗。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戴继宗牧师的子女：承约，承书，承亚。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冯也苏。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descr="上任华神院长5个多月戴继宗心裡的负担：普世宣教、国度连结" id="180" name="Google Shape;180;p32"/>
          <p:cNvPicPr preferRelativeResize="0"/>
          <p:nvPr/>
        </p:nvPicPr>
        <p:blipFill rotWithShape="1">
          <a:blip r:embed="rId3">
            <a:alphaModFix/>
          </a:blip>
          <a:srcRect b="-1954" l="0" r="0" t="35286"/>
          <a:stretch/>
        </p:blipFill>
        <p:spPr>
          <a:xfrm>
            <a:off x="3076989" y="3120887"/>
            <a:ext cx="8572500" cy="373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2152650" y="78881"/>
            <a:ext cx="7886700" cy="875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培养敬虔的下一代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854765" y="1137037"/>
            <a:ext cx="10371483" cy="5039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我自己得救了吗？</a:t>
            </a:r>
            <a:endParaRPr b="1" sz="36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你们要分外的殷勤。			彼后 1：5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信心，德行，知识，节制，忍耐，敬虔，爱弟兄的心，爱众人的心。			彼后 1：5-7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自己的价值观没有改变，怎能期待孩子改变？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孩子要学琴踢球，没空来教会。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孩子说：我要考试，不去教会了。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父母说：行行，你好好学习。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838200" y="52043"/>
            <a:ext cx="10515600" cy="956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得救的确据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838200" y="1207604"/>
            <a:ext cx="10515600" cy="4969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600"/>
              <a:buChar char="•"/>
            </a:pPr>
            <a:r>
              <a:rPr b="1" i="0" lang="en-US" sz="3600" u="none" strike="noStrike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人若没有这几样，就是眼瞎，只看见近处的，忘了他旧日的罪已经得了洁净。所以弟兄们，应当更加殷勤，使你们所蒙的恩召和拣选坚定不移。你们若行这几样，就永不失脚。这样，必叫你们丰丰富富的得以进入我们主救主耶稣基督永远的国。								彼后 1：9-11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1847528" y="1016001"/>
            <a:ext cx="8229600" cy="410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448"/>
              <a:buFont typeface="Noto Sans Symbols"/>
              <a:buNone/>
            </a:pPr>
            <a:r>
              <a:rPr lang="en-US" sz="3600">
                <a:latin typeface="KaiTi"/>
                <a:ea typeface="KaiTi"/>
                <a:cs typeface="KaiTi"/>
                <a:sym typeface="KaiTi"/>
              </a:rPr>
              <a:t>     人若沒有這幾樣，就是瞎眼或近視的，忘了他以前的罪已經被潔淨了。所以，弟兄們！應當更加</a:t>
            </a:r>
            <a:r>
              <a:rPr lang="en-US" sz="3600">
                <a:solidFill>
                  <a:schemeClr val="accent4"/>
                </a:solidFill>
                <a:latin typeface="KaiTi"/>
                <a:ea typeface="KaiTi"/>
                <a:cs typeface="KaiTi"/>
                <a:sym typeface="KaiTi"/>
              </a:rPr>
              <a:t>殷勤</a:t>
            </a:r>
            <a:r>
              <a:rPr lang="en-US" sz="3600">
                <a:latin typeface="KaiTi"/>
                <a:ea typeface="KaiTi"/>
                <a:cs typeface="KaiTi"/>
                <a:sym typeface="KaiTi"/>
              </a:rPr>
              <a:t>，使你們所蒙的</a:t>
            </a:r>
            <a:r>
              <a:rPr lang="en-US" sz="36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恩召和揀選確定不變</a:t>
            </a:r>
            <a:r>
              <a:rPr lang="en-US" sz="3600">
                <a:latin typeface="KaiTi"/>
                <a:ea typeface="KaiTi"/>
                <a:cs typeface="KaiTi"/>
                <a:sym typeface="KaiTi"/>
              </a:rPr>
              <a:t>。你們若這麼作，就</a:t>
            </a:r>
            <a:r>
              <a:rPr lang="en-US" sz="36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永不失喪</a:t>
            </a:r>
            <a:r>
              <a:rPr lang="en-US" sz="3600">
                <a:latin typeface="KaiTi"/>
                <a:ea typeface="KaiTi"/>
                <a:cs typeface="KaiTi"/>
                <a:sym typeface="KaiTi"/>
              </a:rPr>
              <a:t>。如此，你們就可以豐豐富富地進入我們主救主耶穌基督永遠的國度裡。</a:t>
            </a:r>
            <a:endParaRPr/>
          </a:p>
        </p:txBody>
      </p:sp>
      <p:sp>
        <p:nvSpPr>
          <p:cNvPr id="198" name="Google Shape;198;p35"/>
          <p:cNvSpPr txBox="1"/>
          <p:nvPr>
            <p:ph type="title"/>
          </p:nvPr>
        </p:nvSpPr>
        <p:spPr>
          <a:xfrm>
            <a:off x="1696675" y="39075"/>
            <a:ext cx="8799390" cy="902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成長與得救的確據</a:t>
            </a:r>
            <a:r>
              <a:rPr b="0"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(彼后1:9-11)</a:t>
            </a:r>
            <a:endParaRPr b="0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6997866" y="5193694"/>
            <a:ext cx="30792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imSun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-- 庄祖鲲牧师</a:t>
            </a:r>
            <a:endParaRPr b="1" i="0" sz="28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aerial view of a city&#10;&#10;Description automatically generated"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974" y="517326"/>
            <a:ext cx="10287000" cy="578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2152650" y="89998"/>
            <a:ext cx="7886700" cy="978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一次得救，永远得救？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1093303" y="1238081"/>
            <a:ext cx="9909313" cy="4938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得救是上帝的恩召与拣选。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彼后1：3-11 给“得救”下了严谨的定义。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不是决志或受洗就算得救了。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信心，德行，知识，节制，忍耐，敬虔，爱弟兄的心，爱众人的心。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我得救了吗？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2152650" y="170918"/>
            <a:ext cx="7886700" cy="961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培养敬虔的下一代</a:t>
            </a:r>
            <a:endParaRPr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894521" y="1194446"/>
            <a:ext cx="1018263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鼓励孩子们建立与主的亲密关系。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门徒训练。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家庭崇拜。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至於我和我家，我们必定事奉耶和华。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838200" y="126586"/>
            <a:ext cx="10515600" cy="1001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圣诞礼物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838200" y="1326874"/>
            <a:ext cx="10515600" cy="4850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给長孙女：你们不能又事奉神，又事奉玛门。							太 6：24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给長孙：若不是耶和华建造房屋，建造的人就枉然劳力。					诗 127：1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给次孙女：大卫穿著细麻布的以弗得，在耶和华面前极力跳舞。			撒下 6：14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2152650" y="97113"/>
            <a:ext cx="7886700" cy="9907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孩子已经离开信仰了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864703" y="1379483"/>
            <a:ext cx="10182639" cy="4797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我自己得救了吗？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悔改，悔改，再悔改。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自己得救的见证肯定影响你的孩子。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祷告，祷告，再祷告。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2152650" y="107219"/>
            <a:ext cx="7886700" cy="10103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今天的信息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1003852" y="1242647"/>
            <a:ext cx="10177670" cy="4934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我已经得救了吗？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我关心孩子的永恒吗？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至於我和我家，我们必定事奉耶和华。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不是一句口号，而是真心相信，身体力行。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一切都是靠着圣灵的催逼和感动。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690769" y="307497"/>
            <a:ext cx="1069947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imSun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若是你们以事奉耶和华为不好，今日就可以选择所要事奉的：是你们列祖在大河那边所事奉的神呢？是你们所住这地的亚摩利人的神呢？至於我和我家，我们必定事奉耶和华。..百姓回答约书亚说：不然，我们定要事奉耶和华。																								书 24：15,21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780222" y="4078386"/>
            <a:ext cx="1032675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imSun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想到你心里无伪之信，这信是先在你外祖母罗以和你母亲友尼基心里的，我深信也在你的心里。														提后 1：5</a:t>
            </a:r>
            <a:r>
              <a:rPr b="1" i="0" lang="en-US" sz="3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152650" y="122366"/>
            <a:ext cx="7886700" cy="97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讲道大纲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795129" y="1343279"/>
            <a:ext cx="10505661" cy="4833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完成了约瑟的遗愿。</a:t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年老的约书亚。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以色列民的信仰危机。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信仰传承。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培养敬虔的下一代。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2152650" y="0"/>
            <a:ext cx="7886700" cy="93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4400"/>
              <a:buFont typeface="SimSun"/>
              <a:buNone/>
            </a:pPr>
            <a:r>
              <a:rPr b="1" lang="en-US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约瑟的遗言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879613" y="1217429"/>
            <a:ext cx="10172700" cy="4959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600"/>
              <a:buChar char="•"/>
            </a:pPr>
            <a:r>
              <a:rPr b="1" lang="en-US" sz="36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约瑟叫以色列的子孙起誓说：「神必定看顾你们；你们要把我的骸骨从这里搬上去。」约瑟死了，正一百一十岁。人用香料将他薰了，把他收殓在棺材里，停在埃及。			创 50：25-26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1981200" y="762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摩西没有忘记</a:t>
            </a:r>
            <a:endParaRPr b="1"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810039" y="1066800"/>
            <a:ext cx="10550387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摩西把约瑟的骸骨一同带去；因为约瑟曾叫以色列人严严地起誓，对他们说：「神必眷顾你们，你们要把我的骸骨从这里一同带上去。」								出 13：19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骸骨带来的鼓励与振奋。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1981200" y="1524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约书亚也没有忘记</a:t>
            </a:r>
            <a:endParaRPr b="1"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735496" y="1143001"/>
            <a:ext cx="10669656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以色列人从埃及所带来约瑟的骸骨，葬埋在示剑。						书 24：32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骸骨带来的感恩。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信仰的传承。</a:t>
            </a:r>
            <a:endParaRPr b="1" sz="36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2152650" y="73814"/>
            <a:ext cx="7886700" cy="986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en-US">
                <a:latin typeface="SimSun"/>
                <a:ea typeface="SimSun"/>
                <a:cs typeface="SimSun"/>
                <a:sym typeface="SimSun"/>
              </a:rPr>
              <a:t>以色列人的信仰危机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675861" y="1132885"/>
            <a:ext cx="10520569" cy="5044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你们若稍微转去，与你们中间所剩下的这些国民联络，彼此结亲，互相往来，</a:t>
            </a:r>
            <a:r>
              <a:rPr b="1" lang="en-US" sz="36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US" sz="36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你们要确实知道，耶和华你们的神必不再将他们从你们眼前赶出；他们却要成为你们的网罗、机槛、肋上的鞭、眼中的刺，直到你们在耶和华你们神所赐的这美地上灭亡。							书 23：12-13</a:t>
            </a:r>
            <a:endParaRPr b="1"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914399" y="283221"/>
            <a:ext cx="10475843" cy="5853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以色列人“与这些国民联络，彼此结亲，互相往来。”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若是你们以事奉耶和华为不好，今日就可以选择所要事奉的：是你们列祖在大河那边所事奉的神呢？是你们所住这地的亚摩利人的神呢？至於我和我家，我们必定事奉耶和华。										书 24：15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以色列人开始拜外邦的神。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SimSun"/>
                <a:ea typeface="SimSun"/>
                <a:cs typeface="SimSun"/>
                <a:sym typeface="SimSun"/>
              </a:rPr>
              <a:t>信仰危机。</a:t>
            </a:r>
            <a:endParaRPr b="1" sz="36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2015-10-24T22:09:50Z</dcterms:created>
  <dc:creator>Li Ma</dc:creator>
</cp:coreProperties>
</file>