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32" roundtripDataSignature="AMtx7mh3jCE355vK7lHsLjrgeZLqTdej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customschemas.google.com/relationships/presentationmetadata" Target="meta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8"/>
          <p:cNvSpPr txBox="1"/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8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8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8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9"/>
          <p:cNvSpPr txBox="1"/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79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79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79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79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0"/>
          <p:cNvSpPr txBox="1"/>
          <p:nvPr>
            <p:ph type="title"/>
          </p:nvPr>
        </p:nvSpPr>
        <p:spPr>
          <a:xfrm rot="5400000">
            <a:off x="7133400" y="1956725"/>
            <a:ext cx="5812000" cy="26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80"/>
          <p:cNvSpPr txBox="1"/>
          <p:nvPr>
            <p:ph idx="1" type="body"/>
          </p:nvPr>
        </p:nvSpPr>
        <p:spPr>
          <a:xfrm rot="5400000">
            <a:off x="1799300" y="-596075"/>
            <a:ext cx="5812000" cy="7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80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80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80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0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60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93" name="Google Shape;93;p60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60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60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1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61"/>
          <p:cNvSpPr txBox="1"/>
          <p:nvPr>
            <p:ph idx="1"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9" name="Google Shape;99;p61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61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61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62"/>
          <p:cNvSpPr txBox="1"/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2"/>
          <p:cNvSpPr txBox="1"/>
          <p:nvPr>
            <p:ph idx="1" type="body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05" name="Google Shape;105;p62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62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62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63"/>
          <p:cNvSpPr txBox="1"/>
          <p:nvPr>
            <p:ph idx="1" type="body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11" name="Google Shape;111;p63"/>
          <p:cNvSpPr txBox="1"/>
          <p:nvPr>
            <p:ph idx="2" type="body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112" name="Google Shape;112;p63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63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63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4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4"/>
          <p:cNvSpPr txBox="1"/>
          <p:nvPr>
            <p:ph idx="1" type="body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18" name="Google Shape;118;p64"/>
          <p:cNvSpPr txBox="1"/>
          <p:nvPr>
            <p:ph idx="2" type="body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19" name="Google Shape;119;p64"/>
          <p:cNvSpPr txBox="1"/>
          <p:nvPr>
            <p:ph idx="3" type="body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20" name="Google Shape;120;p64"/>
          <p:cNvSpPr txBox="1"/>
          <p:nvPr>
            <p:ph idx="4" type="body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21" name="Google Shape;121;p64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4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4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5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5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65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65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6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66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66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7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67"/>
          <p:cNvSpPr txBox="1"/>
          <p:nvPr>
            <p:ph idx="1" type="body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136" name="Google Shape;136;p67"/>
          <p:cNvSpPr txBox="1"/>
          <p:nvPr>
            <p:ph idx="2" type="body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37" name="Google Shape;137;p67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67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67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1"/>
          <p:cNvSpPr txBox="1"/>
          <p:nvPr>
            <p:ph idx="1" type="subTitle"/>
          </p:nvPr>
        </p:nvSpPr>
        <p:spPr>
          <a:xfrm>
            <a:off x="1524000" y="3602037"/>
            <a:ext cx="9144000" cy="16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9pPr>
          </a:lstStyle>
          <a:p/>
        </p:txBody>
      </p:sp>
      <p:sp>
        <p:nvSpPr>
          <p:cNvPr id="24" name="Google Shape;24;p71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1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1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8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68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68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44" name="Google Shape;144;p68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68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68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69"/>
          <p:cNvSpPr txBox="1"/>
          <p:nvPr>
            <p:ph idx="1" type="body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0" name="Google Shape;150;p69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69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69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0"/>
          <p:cNvSpPr txBox="1"/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70"/>
          <p:cNvSpPr txBox="1"/>
          <p:nvPr>
            <p:ph idx="1" type="body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56" name="Google Shape;156;p70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70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70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2"/>
          <p:cNvSpPr txBox="1"/>
          <p:nvPr>
            <p:ph type="title"/>
          </p:nvPr>
        </p:nvSpPr>
        <p:spPr>
          <a:xfrm>
            <a:off x="831851" y="1709739"/>
            <a:ext cx="10515600" cy="28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2"/>
          <p:cNvSpPr txBox="1"/>
          <p:nvPr>
            <p:ph idx="1" type="body"/>
          </p:nvPr>
        </p:nvSpPr>
        <p:spPr>
          <a:xfrm>
            <a:off x="831851" y="4589464"/>
            <a:ext cx="10515600" cy="15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72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2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2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3"/>
          <p:cNvSpPr txBox="1"/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3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3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3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4"/>
          <p:cNvSpPr txBox="1"/>
          <p:nvPr>
            <p:ph type="title"/>
          </p:nvPr>
        </p:nvSpPr>
        <p:spPr>
          <a:xfrm>
            <a:off x="839788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4"/>
          <p:cNvSpPr txBox="1"/>
          <p:nvPr>
            <p:ph idx="1" type="body"/>
          </p:nvPr>
        </p:nvSpPr>
        <p:spPr>
          <a:xfrm>
            <a:off x="839789" y="1681163"/>
            <a:ext cx="5157600" cy="8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9pPr>
          </a:lstStyle>
          <a:p/>
        </p:txBody>
      </p:sp>
      <p:sp>
        <p:nvSpPr>
          <p:cNvPr id="43" name="Google Shape;43;p74"/>
          <p:cNvSpPr txBox="1"/>
          <p:nvPr>
            <p:ph idx="2" type="body"/>
          </p:nvPr>
        </p:nvSpPr>
        <p:spPr>
          <a:xfrm>
            <a:off x="839789" y="2505075"/>
            <a:ext cx="5157600" cy="36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4"/>
          <p:cNvSpPr txBox="1"/>
          <p:nvPr>
            <p:ph idx="3" type="body"/>
          </p:nvPr>
        </p:nvSpPr>
        <p:spPr>
          <a:xfrm>
            <a:off x="6172200" y="1681163"/>
            <a:ext cx="5183200" cy="8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1600"/>
            </a:lvl9pPr>
          </a:lstStyle>
          <a:p/>
        </p:txBody>
      </p:sp>
      <p:sp>
        <p:nvSpPr>
          <p:cNvPr id="45" name="Google Shape;45;p74"/>
          <p:cNvSpPr txBox="1"/>
          <p:nvPr>
            <p:ph idx="4" type="body"/>
          </p:nvPr>
        </p:nvSpPr>
        <p:spPr>
          <a:xfrm>
            <a:off x="6172200" y="2505075"/>
            <a:ext cx="5183200" cy="36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4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4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4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5"/>
          <p:cNvSpPr txBox="1"/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5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5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5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6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6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6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7"/>
          <p:cNvSpPr txBox="1"/>
          <p:nvPr>
            <p:ph type="title"/>
          </p:nvPr>
        </p:nvSpPr>
        <p:spPr>
          <a:xfrm>
            <a:off x="839788" y="457200"/>
            <a:ext cx="3932400" cy="160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7"/>
          <p:cNvSpPr txBox="1"/>
          <p:nvPr>
            <p:ph idx="1" type="body"/>
          </p:nvPr>
        </p:nvSpPr>
        <p:spPr>
          <a:xfrm>
            <a:off x="5183188" y="987425"/>
            <a:ext cx="6172400" cy="487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3200"/>
            </a:lvl1pPr>
            <a:lvl2pPr indent="-3619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sz="28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2400"/>
            </a:lvl3pPr>
            <a:lvl4pPr indent="-3238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4pPr>
            <a:lvl5pPr indent="-3238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5pPr>
            <a:lvl6pPr indent="-32385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6pPr>
            <a:lvl7pPr indent="-32385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7pPr>
            <a:lvl8pPr indent="-32385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8pPr>
            <a:lvl9pPr indent="-32385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2000"/>
            </a:lvl9pPr>
          </a:lstStyle>
          <a:p/>
        </p:txBody>
      </p:sp>
      <p:sp>
        <p:nvSpPr>
          <p:cNvPr id="61" name="Google Shape;61;p77"/>
          <p:cNvSpPr txBox="1"/>
          <p:nvPr>
            <p:ph idx="2" type="body"/>
          </p:nvPr>
        </p:nvSpPr>
        <p:spPr>
          <a:xfrm>
            <a:off x="839788" y="2057400"/>
            <a:ext cx="3932400" cy="38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9pPr>
          </a:lstStyle>
          <a:p/>
        </p:txBody>
      </p:sp>
      <p:sp>
        <p:nvSpPr>
          <p:cNvPr id="62" name="Google Shape;62;p77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7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7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8"/>
          <p:cNvSpPr txBox="1"/>
          <p:nvPr>
            <p:ph type="title"/>
          </p:nvPr>
        </p:nvSpPr>
        <p:spPr>
          <a:xfrm>
            <a:off x="839788" y="457200"/>
            <a:ext cx="3932400" cy="160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8"/>
          <p:cNvSpPr/>
          <p:nvPr>
            <p:ph idx="2" type="pic"/>
          </p:nvPr>
        </p:nvSpPr>
        <p:spPr>
          <a:xfrm>
            <a:off x="5183188" y="987425"/>
            <a:ext cx="6172400" cy="487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78"/>
          <p:cNvSpPr txBox="1"/>
          <p:nvPr>
            <p:ph idx="1" type="body"/>
          </p:nvPr>
        </p:nvSpPr>
        <p:spPr>
          <a:xfrm>
            <a:off x="839788" y="2057400"/>
            <a:ext cx="3932400" cy="38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750"/>
              <a:buNone/>
              <a:defRPr sz="1000"/>
            </a:lvl9pPr>
          </a:lstStyle>
          <a:p/>
        </p:txBody>
      </p:sp>
      <p:sp>
        <p:nvSpPr>
          <p:cNvPr id="69" name="Google Shape;69;p78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8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8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7"/>
          <p:cNvSpPr txBox="1"/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82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82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82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82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82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82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82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82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82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Char char="•"/>
              <a:defRPr b="0" i="0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7"/>
          <p:cNvSpPr txBox="1"/>
          <p:nvPr>
            <p:ph idx="10" type="dt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7"/>
          <p:cNvSpPr txBox="1"/>
          <p:nvPr>
            <p:ph idx="11" type="ftr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7"/>
          <p:cNvSpPr txBox="1"/>
          <p:nvPr>
            <p:ph idx="12" type="sldNum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p14:dur="25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100000" ty="0" sy="100000"/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9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59"/>
          <p:cNvSpPr txBox="1"/>
          <p:nvPr>
            <p:ph idx="1"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59"/>
          <p:cNvSpPr txBox="1"/>
          <p:nvPr>
            <p:ph idx="10" type="dt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59"/>
          <p:cNvSpPr txBox="1"/>
          <p:nvPr>
            <p:ph idx="11" type="ftr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59"/>
          <p:cNvSpPr txBox="1"/>
          <p:nvPr>
            <p:ph idx="12" type="sldNum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>
            <p:ph type="ctrTitle"/>
          </p:nvPr>
        </p:nvSpPr>
        <p:spPr>
          <a:xfrm>
            <a:off x="7032625" y="981075"/>
            <a:ext cx="3384550" cy="2808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40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身體的見證:各有承擔 </a:t>
            </a:r>
            <a:br>
              <a:rPr b="1" lang="zh-TW" sz="40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(腓1:24-30)</a:t>
            </a:r>
            <a:endParaRPr/>
          </a:p>
        </p:txBody>
      </p:sp>
      <p:sp>
        <p:nvSpPr>
          <p:cNvPr id="164" name="Google Shape;164;p20"/>
          <p:cNvSpPr txBox="1"/>
          <p:nvPr>
            <p:ph idx="1" type="subTitle"/>
          </p:nvPr>
        </p:nvSpPr>
        <p:spPr>
          <a:xfrm>
            <a:off x="5864225" y="4581525"/>
            <a:ext cx="5721350" cy="158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600"/>
              <a:buFont typeface="Times New Roman"/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北卡三角區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600"/>
              <a:buFont typeface="Times New Roman"/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華人基督徒團契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200"/>
              <a:buFont typeface="Times New Roman"/>
              <a:buNone/>
            </a:pPr>
            <a:r>
              <a:rPr b="1" lang="zh-TW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2025-01-19</a:t>
            </a:r>
            <a:endParaRPr b="1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5" name="Google Shape;16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3" y="1041400"/>
            <a:ext cx="5416550" cy="3525838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0"/>
          <p:cNvSpPr txBox="1"/>
          <p:nvPr/>
        </p:nvSpPr>
        <p:spPr>
          <a:xfrm>
            <a:off x="766763" y="4797425"/>
            <a:ext cx="3024187" cy="1138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i="0" lang="zh-TW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分享與團契</a:t>
            </a:r>
            <a:endParaRPr b="1" i="0" sz="3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zh-TW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koinonia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9"/>
          <p:cNvSpPr txBox="1"/>
          <p:nvPr>
            <p:ph type="title"/>
          </p:nvPr>
        </p:nvSpPr>
        <p:spPr>
          <a:xfrm>
            <a:off x="263525" y="115888"/>
            <a:ext cx="11664950" cy="64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保羅的自我期許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29"/>
          <p:cNvSpPr txBox="1"/>
          <p:nvPr>
            <p:ph idx="1" type="body"/>
          </p:nvPr>
        </p:nvSpPr>
        <p:spPr>
          <a:xfrm>
            <a:off x="479425" y="836613"/>
            <a:ext cx="11304588" cy="547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腓1:25 我…使你們在所信的道上、又長進又喜樂． 26 叫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在基督耶穌裡的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歡樂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、因我再到你們那裡去、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就越發加增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 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叫,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好讓, 以至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服事的果效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1:26 歡樂,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boasting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誇口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 </a:t>
            </a:r>
            <a:r>
              <a:rPr b="1" lang="zh-TW" sz="24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kauchema (kow’-khay-mah)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 sz="24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≠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1:25 “喜樂”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 (khar-ah’)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歡樂就越發加增,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boasting will abound on account of me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因我的緣故的誇口就充足了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</a:t>
            </a:r>
            <a:endParaRPr b="1" sz="2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腓立比教會以保羅為傲; 身體的見證的表達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保羅要成為腓立比教會在主裏可以誇口的原因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在基督耶穌裡 – 為</a:t>
            </a:r>
            <a:r>
              <a:rPr b="1" i="1" lang="zh-TW">
                <a:solidFill>
                  <a:srgbClr val="006600"/>
                </a:solidFill>
                <a:latin typeface="DFKai-SB"/>
                <a:ea typeface="DFKai-SB"/>
                <a:cs typeface="DFKai-SB"/>
                <a:sym typeface="DFKai-SB"/>
              </a:rPr>
              <a:t>保羅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誇口的界限; 仍是高舉主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2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>
            <p:ph type="title"/>
          </p:nvPr>
        </p:nvSpPr>
        <p:spPr>
          <a:xfrm>
            <a:off x="609600" y="274638"/>
            <a:ext cx="109728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身體的見證: 各有承擔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30"/>
          <p:cNvSpPr txBox="1"/>
          <p:nvPr>
            <p:ph idx="1" type="body"/>
          </p:nvPr>
        </p:nvSpPr>
        <p:spPr>
          <a:xfrm>
            <a:off x="609600" y="1196975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71BEC4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1BEC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1:24-26 保羅(成全者)的承擔</a:t>
            </a:r>
            <a:endParaRPr b="1">
              <a:solidFill>
                <a:srgbClr val="71BEC4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1:27-30 腓立比教會(得成全者)的承擔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1"/>
          <p:cNvSpPr txBox="1"/>
          <p:nvPr>
            <p:ph type="title"/>
          </p:nvPr>
        </p:nvSpPr>
        <p:spPr>
          <a:xfrm>
            <a:off x="334963" y="274638"/>
            <a:ext cx="1144905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1:27-30 腓立比教會(得成全者)的承擔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31"/>
          <p:cNvSpPr txBox="1"/>
          <p:nvPr>
            <p:ph idx="1" type="body"/>
          </p:nvPr>
        </p:nvSpPr>
        <p:spPr>
          <a:xfrm>
            <a:off x="550863" y="1052513"/>
            <a:ext cx="11088687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腓1:27 只要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行事為人與基督的福音相稱．叫我或來見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、或不在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那裡、可以聽見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的景況、知道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同有一個心志、站立得穩、為所信的福音齊心努力． 28 凡事不怕敵人的驚嚇．這是證明他們沉淪、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得救、都是出於　神。29 因為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蒙恩、不但得以信服基督 、並要為他受苦。 30 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的爭戰、就與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在我身上從前所看見、現在所聽見的一樣。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2187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”你們” 在4節經文中出現9次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從1:24-26”我+你們”轉到1:27-30”你們”; 身體裡的各有承擔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2"/>
          <p:cNvSpPr txBox="1"/>
          <p:nvPr>
            <p:ph type="title"/>
          </p:nvPr>
        </p:nvSpPr>
        <p:spPr>
          <a:xfrm>
            <a:off x="334963" y="115888"/>
            <a:ext cx="11522075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1:27-30的幾個關鍵點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32"/>
          <p:cNvSpPr txBox="1"/>
          <p:nvPr>
            <p:ph idx="1" type="body"/>
          </p:nvPr>
        </p:nvSpPr>
        <p:spPr>
          <a:xfrm>
            <a:off x="334963" y="822325"/>
            <a:ext cx="11522075" cy="57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腓1:27 只要你們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行事為人與基督的福音相稱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zh-TW" sz="2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that, </a:t>
            </a:r>
            <a:r>
              <a:rPr b="1" i="1" lang="zh-TW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叫我…可以</a:t>
            </a:r>
            <a:r>
              <a:rPr b="1" lang="zh-TW" u="sng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聽見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你們的景況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 u="sng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知道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同有一個心志、站立得穩、為所信的福音齊心努力． 28 </a:t>
            </a:r>
            <a:r>
              <a:rPr b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zh-TW" sz="2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and, </a:t>
            </a:r>
            <a:r>
              <a:rPr b="1" i="1" lang="zh-TW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並且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凡事不怕敵人的驚嚇．…29 </a:t>
            </a:r>
            <a:r>
              <a:rPr b="1" lang="zh-TW" u="sng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因為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你們蒙恩、不但得以信服基督 、並要為他受苦。 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27b “叫我…”之前有”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就是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[KJV]”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中譯畧了; 展示行事為人為人與基督的福音相稱的含意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27b 聽見你們的景況知道你們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與基督的福音相稱的表現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 “凡事”之前有 ”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並且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[KJV]”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中譯畧了; 兩個表現的第二個部分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 因為 – 可以活出這兩個表現的原因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338138" lvl="0" marL="338138" rtl="0" algn="l">
              <a:lnSpc>
                <a:spcPct val="115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3"/>
          <p:cNvSpPr txBox="1"/>
          <p:nvPr>
            <p:ph type="title"/>
          </p:nvPr>
        </p:nvSpPr>
        <p:spPr>
          <a:xfrm>
            <a:off x="334963" y="203200"/>
            <a:ext cx="11593512" cy="633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腓立比教會(得成全者)的標竿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33"/>
          <p:cNvSpPr txBox="1"/>
          <p:nvPr>
            <p:ph idx="1" type="body"/>
          </p:nvPr>
        </p:nvSpPr>
        <p:spPr>
          <a:xfrm>
            <a:off x="479425" y="908050"/>
            <a:ext cx="11161713" cy="5329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腓1:27 只要你們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行事為人與基督的福音相稱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 </a:t>
            </a:r>
            <a:r>
              <a:rPr b="1" i="1" lang="zh-TW"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zh-TW" sz="2800">
                <a:latin typeface="Times New Roman"/>
                <a:ea typeface="Times New Roman"/>
                <a:cs typeface="Times New Roman"/>
                <a:sym typeface="Times New Roman"/>
              </a:rPr>
              <a:t>that, </a:t>
            </a:r>
            <a:r>
              <a:rPr b="1" i="1" lang="zh-TW">
                <a:latin typeface="Times New Roman"/>
                <a:ea typeface="Times New Roman"/>
                <a:cs typeface="Times New Roman"/>
                <a:sym typeface="Times New Roman"/>
              </a:rPr>
              <a:t>就是)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叫我或來見你們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或不在你們那裡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可以聽見你們的景況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知道你們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同有一個心志、站立得穩、為所信的福音齊心努力．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只要你們行事為人與基督的福音相稱 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福音 = 得救 + 現在成聖 + 將來得榮耀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相稱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becometh [KJV]; worthy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配得上, 值得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與基督的福音相稱的含意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就是叫我… – 腓立比教會(得成全者)的承擔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我或來見你們或不在你們那裡 – 可以自我監督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腓立比教會無法化解主要同工之間不同心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4"/>
          <p:cNvSpPr txBox="1"/>
          <p:nvPr>
            <p:ph type="title"/>
          </p:nvPr>
        </p:nvSpPr>
        <p:spPr>
          <a:xfrm>
            <a:off x="263525" y="115888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面向標竿的兩個表現: 1. 為所信的福音齊心努力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34"/>
          <p:cNvSpPr txBox="1"/>
          <p:nvPr>
            <p:ph idx="1" type="body"/>
          </p:nvPr>
        </p:nvSpPr>
        <p:spPr>
          <a:xfrm>
            <a:off x="407988" y="836613"/>
            <a:ext cx="11376025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腓1:27 …可以聽見你們的景況、知道你們同有一個心志、站立得穩、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為所信的福音齊心努力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 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為所信的福音齊心努力,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striving together for the faith of the gospel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為福音的信一齊竭力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一個表現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信是焦點; 信 = 信心, 信靠, 信服, 信從, 信仰…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福音的信 – (得救 + 現在成聖 + 將來得榮耀)的 (信心, 信靠, 信服, 信從, 信仰…)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為福音的信一齊竭力 – 一致的方向和目的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認識”一齊”是身體的見證的顯出, 是化解不同心所必需的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zh-TW"/>
              <a:t>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5"/>
          <p:cNvSpPr txBox="1"/>
          <p:nvPr>
            <p:ph type="title"/>
          </p:nvPr>
        </p:nvSpPr>
        <p:spPr>
          <a:xfrm>
            <a:off x="263525" y="188913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怎樣才能/才是齊心?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6" name="Google Shape;256;p35"/>
          <p:cNvSpPr txBox="1"/>
          <p:nvPr>
            <p:ph idx="1" type="body"/>
          </p:nvPr>
        </p:nvSpPr>
        <p:spPr>
          <a:xfrm>
            <a:off x="407988" y="836613"/>
            <a:ext cx="11376025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腓1:27 …知道你們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同有一個心志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站立得穩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、為所信的福音齊心努力． 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同有一個心志、站立得穩,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 fast in one spirit, with one mind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站穩在一個靈裏, 同有一個心思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站立得穩,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steko (stay’-ko)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固定, 堅持, 堅忍 – 不動搖, 守住立場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靈 – 人的靈:人關心/好奇屬天屬神的境界, 與神相交的部分;神的靈: 聖靈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</a:t>
            </a:r>
            <a:endParaRPr b="1" i="1" sz="2800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一個靈裏 – 人的靈經歷一位聖靈的工作</a:t>
            </a:r>
            <a:endParaRPr b="1" i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心思,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mind,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psuche (psoo-khay’)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魂 – 包括人的理智, 意志, 情感…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同有一個心思 – 相同的思維邏輯, 委身, 情緒反應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/>
          <p:nvPr>
            <p:ph type="title"/>
          </p:nvPr>
        </p:nvSpPr>
        <p:spPr>
          <a:xfrm>
            <a:off x="334963" y="203200"/>
            <a:ext cx="11522075" cy="633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面向標竿的兩個表現: 2. 不怕敵人的驚嚇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2" name="Google Shape;262;p36"/>
          <p:cNvSpPr txBox="1"/>
          <p:nvPr>
            <p:ph idx="1" type="body"/>
          </p:nvPr>
        </p:nvSpPr>
        <p:spPr>
          <a:xfrm>
            <a:off x="406400" y="900113"/>
            <a:ext cx="11450638" cy="5624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腓1:28 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and,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並且)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凡事不怕敵人的驚嚇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．這是證明他們沉淪、你們得救、都是出於　神。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“凡事不怕”之前有”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並且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[KJV]”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“不怕敵人警嚇…” 是兩個表現之二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凡事不怕,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nothing terrified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無所畏懼</a:t>
            </a:r>
            <a:r>
              <a:rPr lang="zh-TW"/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–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有屬天的勇氣,</a:t>
            </a:r>
            <a:r>
              <a:rPr lang="zh-TW" sz="2800"/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能剛強壯膽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敵人的驚嚇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敵人 – 假教師, 帶來苦難的人或事, 撒旦本身, 老我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驚嚇 – 敵人的方法, 叫信徒失去平安, 失去跟隨基督的膽量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Noto Sans Symbols"/>
              <a:buChar char="⮚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剛強壯膽地面對假教師和苦難 – 腓立比教會的需要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7"/>
          <p:cNvSpPr txBox="1"/>
          <p:nvPr>
            <p:ph type="title"/>
          </p:nvPr>
        </p:nvSpPr>
        <p:spPr>
          <a:xfrm>
            <a:off x="334963" y="115888"/>
            <a:ext cx="11522075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不怕驚嚇的意義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37"/>
          <p:cNvSpPr txBox="1"/>
          <p:nvPr>
            <p:ph idx="1" type="body"/>
          </p:nvPr>
        </p:nvSpPr>
        <p:spPr>
          <a:xfrm>
            <a:off x="479425" y="765175"/>
            <a:ext cx="112331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腓1:28 凡事不怕敵人的驚嚇．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這是證明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他們沉淪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你們得救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zh-TW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b="1" i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並且) 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都是出於　神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“這”指信徒”不怕敵人的驚嚇” 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證明,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evident token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明顯的符號</a:t>
            </a:r>
            <a:r>
              <a:rPr lang="zh-TW" sz="2800"/>
              <a:t>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[KJV]; sign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標記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[NIV]   </a:t>
            </a:r>
            <a:endParaRPr b="1" sz="28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證明他們 (敵人)沉淪, 你們得救 – 兩個結局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得救 – 信徒永遠的祝福與榮耀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信徒得救的標記; 面對假教師和逼迫所必需的屬靈品格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都是出於神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of God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並且/而且那是神的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並且 – 中譯略; 延續1:28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“那”指”他們沉淪”, ”你們得救”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“是神的” – 在神的計劃和許可中; 信徒的把握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8"/>
          <p:cNvSpPr txBox="1"/>
          <p:nvPr>
            <p:ph type="title"/>
          </p:nvPr>
        </p:nvSpPr>
        <p:spPr>
          <a:xfrm>
            <a:off x="334963" y="188913"/>
            <a:ext cx="11593512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可以活出兩個表現的原因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Google Shape;274;p38"/>
          <p:cNvSpPr txBox="1"/>
          <p:nvPr>
            <p:ph idx="1" type="body"/>
          </p:nvPr>
        </p:nvSpPr>
        <p:spPr>
          <a:xfrm>
            <a:off x="407988" y="836613"/>
            <a:ext cx="11376025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腓1:29 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因為你們蒙恩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、不但得以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信服基督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 、並要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為他受苦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因為你們蒙恩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因為 – 可以活出為福音的信一齊竭力和不怕驚嚇的原因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unto you it is given in the behalf of Christ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因著基督而賜給你們的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 –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是神因著基督的工作所賜給人的賞賜 (</a:t>
            </a:r>
            <a:r>
              <a:rPr b="1" i="1" lang="zh-TW">
                <a:solidFill>
                  <a:srgbClr val="006600"/>
                </a:solidFill>
                <a:latin typeface="DFKai-SB"/>
                <a:ea typeface="DFKai-SB"/>
                <a:cs typeface="DFKai-SB"/>
                <a:sym typeface="DFKai-SB"/>
              </a:rPr>
              <a:t>中譯: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恩典)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信服基督, 為他受苦 – 信徒所領受的的兩個賞賜叫信徒願意也能夠站立得穩, 不怕敵人的驚嚇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神賜的 – 適當的, 量過的, 有益的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550863" y="107950"/>
            <a:ext cx="11233150" cy="708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一點回顧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21"/>
          <p:cNvSpPr txBox="1"/>
          <p:nvPr>
            <p:ph idx="1" type="body"/>
          </p:nvPr>
        </p:nvSpPr>
        <p:spPr>
          <a:xfrm>
            <a:off x="334963" y="836613"/>
            <a:ext cx="11449050" cy="554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腓立比書 – 基督身體的見證的實踐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基督身體的見證 = 眾信徒讓基督作頭 + 眾信徒互為肢體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身體的見證的顯明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合夥 (任務) +團契 (關係),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koinonia (koy-nohn-ee’-ah)</a:t>
            </a:r>
            <a:endParaRPr/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腓立比教會的挑戰: 同工間的不和, 假教師的影響, 苦難的將臨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1:1-2 活出身體的見證的前提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1:3-8 基督耶穌的心腸就是身體的見證的落實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1:9-11 按照著基督耶穌的心腸的禱告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1:12-24 在身體的見證中面對苦難, 服事中的矛盾和生與死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9"/>
          <p:cNvSpPr txBox="1"/>
          <p:nvPr>
            <p:ph type="title"/>
          </p:nvPr>
        </p:nvSpPr>
        <p:spPr>
          <a:xfrm>
            <a:off x="263525" y="188913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DFKai-SB"/>
                <a:ea typeface="DFKai-SB"/>
                <a:cs typeface="DFKai-SB"/>
                <a:sym typeface="DFKai-SB"/>
              </a:rPr>
              <a:t>神</a:t>
            </a: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賜給人的: 1. 得以信服基督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39"/>
          <p:cNvSpPr txBox="1"/>
          <p:nvPr>
            <p:ph idx="1" type="body"/>
          </p:nvPr>
        </p:nvSpPr>
        <p:spPr>
          <a:xfrm>
            <a:off x="334963" y="836613"/>
            <a:ext cx="11449050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腓1:29 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因為你們蒙恩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、不但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得以信服基督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 、並要為他受苦。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你們蒙恩: 得以信服基督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believe on him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信他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信服, 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pisteuo (pist-yoo’-o);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信的動詞; 有信心, 信從, 信服, 信任...  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聖靈所結的果子;</a:t>
            </a:r>
            <a:r>
              <a:rPr lang="zh-TW"/>
              <a:t> </a:t>
            </a:r>
            <a:r>
              <a:rPr b="1" i="1" lang="zh-TW">
                <a:solidFill>
                  <a:srgbClr val="006600"/>
                </a:solidFill>
                <a:latin typeface="DFKai-SB"/>
                <a:ea typeface="DFKai-SB"/>
                <a:cs typeface="DFKai-SB"/>
                <a:sym typeface="DFKai-SB"/>
              </a:rPr>
              <a:t>從神來的</a:t>
            </a:r>
            <a:endParaRPr b="1" i="1">
              <a:solidFill>
                <a:srgbClr val="0066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 – 神賜給人的恩典就是叫人能信從, 信服, 信任基督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呼應: 1:27為福音的信一齊竭力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信基督就是讓基督作頭, 進入身體的見證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同心, 不受假教師和逼迫的影響所必需的屬靈品格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49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0"/>
          <p:cNvSpPr txBox="1"/>
          <p:nvPr>
            <p:ph type="title"/>
          </p:nvPr>
        </p:nvSpPr>
        <p:spPr>
          <a:xfrm>
            <a:off x="263525" y="115888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DFKai-SB"/>
                <a:ea typeface="DFKai-SB"/>
                <a:cs typeface="DFKai-SB"/>
                <a:sym typeface="DFKai-SB"/>
              </a:rPr>
              <a:t>神</a:t>
            </a: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賜給人的: 2. 要為他受苦 (1)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40"/>
          <p:cNvSpPr txBox="1"/>
          <p:nvPr>
            <p:ph idx="1" type="body"/>
          </p:nvPr>
        </p:nvSpPr>
        <p:spPr>
          <a:xfrm>
            <a:off x="407988" y="836613"/>
            <a:ext cx="11376025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腓1:29 因為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、不但得以信服基督 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並要為他受苦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伯5:7 人生在世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必遇患難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約16:33 …在世上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你們有苦難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徒5:41  他們離開公會、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心裡歡喜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因被算是配為這名受辱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你們蒙恩: 要為他受苦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要 – 必然的 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必遇患難, 你們有苦難 – 從舊約到新約的教導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你們蒙恩 – 有資格為基督受苦是一個恩典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算是配為這名受辱 – 早期教會面對苦難的態度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1"/>
          <p:cNvSpPr txBox="1"/>
          <p:nvPr>
            <p:ph type="title"/>
          </p:nvPr>
        </p:nvSpPr>
        <p:spPr>
          <a:xfrm>
            <a:off x="263525" y="131763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DFKai-SB"/>
                <a:ea typeface="DFKai-SB"/>
                <a:cs typeface="DFKai-SB"/>
                <a:sym typeface="DFKai-SB"/>
              </a:rPr>
              <a:t>神</a:t>
            </a: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賜給人的: 2. 要為他受苦 (2)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41"/>
          <p:cNvSpPr txBox="1"/>
          <p:nvPr>
            <p:ph idx="1" type="body"/>
          </p:nvPr>
        </p:nvSpPr>
        <p:spPr>
          <a:xfrm>
            <a:off x="407988" y="765175"/>
            <a:ext cx="11376025" cy="554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腓1:29 …你們蒙恩…為他受苦。 30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你們的爭戰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就與你們在我身上從前所看見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、現在所聽見的一樣。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林後11:24 被猶太人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鞭打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 25 被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棍打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…、被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石頭打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… 26 …遭…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假弟兄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的危險。27 受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勞碌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、受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困苦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、多次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不得睡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、…多次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不得食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、受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寒冷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、…28 ...眾教會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掛心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的事、…壓在我身上。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你們的爭戰</a:t>
            </a:r>
            <a:r>
              <a:rPr b="1" i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爭戰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受苦; 為基督受苦是一場屬靈的爭戰 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爭戰是要付代價的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你們在我身上從前所看見的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保羅的從前 – 被鞭打, 棍打, 石頭打, 受勞碌, 受困苦, 不得睡, 不得食, 受寒冷, 為眾教會掛心 (林後11; 寫在腓立比書之前)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2"/>
          <p:cNvSpPr txBox="1"/>
          <p:nvPr>
            <p:ph type="title"/>
          </p:nvPr>
        </p:nvSpPr>
        <p:spPr>
          <a:xfrm>
            <a:off x="263525" y="115888"/>
            <a:ext cx="11593513" cy="633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DFKai-SB"/>
                <a:ea typeface="DFKai-SB"/>
                <a:cs typeface="DFKai-SB"/>
                <a:sym typeface="DFKai-SB"/>
              </a:rPr>
              <a:t>神</a:t>
            </a: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賜給人的: 2. 要為他受苦 (3)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8" name="Google Shape;298;p42"/>
          <p:cNvSpPr txBox="1"/>
          <p:nvPr>
            <p:ph idx="1" type="body"/>
          </p:nvPr>
        </p:nvSpPr>
        <p:spPr>
          <a:xfrm>
            <a:off x="407988" y="765175"/>
            <a:ext cx="11376025" cy="554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腓1:30 你們的爭戰、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就與你們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在我身上從前所看見、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現在所聽見的一樣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來11:35 …有人忍受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嚴刑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、不肯苟且得釋放、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為要得著</a:t>
            </a:r>
            <a:r>
              <a:rPr b="1" i="1" lang="zh-TW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更美的復活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．36 又有人忍受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戲弄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鞭打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捆鎖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監禁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、…37 被石頭打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死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、被鋸鋸死、…受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窮乏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患難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苦害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、…39 這些人都是</a:t>
            </a:r>
            <a:r>
              <a:rPr b="1" i="1" lang="zh-TW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因信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得了美好的證據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你們在我身上現在所聽見的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保羅的當下 – 在監獄裡; 事工衝突; 死刑的可能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就與一樣 – 保羅的經歷 (也是耶穌, 歷世歷代聖徒的經歷(來11))是腓立比教會(也是所有信徒)可以預見的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復活; 因信 – 信和盼望是忍受苦難的動力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3"/>
          <p:cNvSpPr txBox="1"/>
          <p:nvPr>
            <p:ph type="title"/>
          </p:nvPr>
        </p:nvSpPr>
        <p:spPr>
          <a:xfrm>
            <a:off x="263525" y="203200"/>
            <a:ext cx="11593513" cy="633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為基督受苦難是叫屬靈生命成長的道路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43"/>
          <p:cNvSpPr txBox="1"/>
          <p:nvPr>
            <p:ph idx="1" type="body"/>
          </p:nvPr>
        </p:nvSpPr>
        <p:spPr>
          <a:xfrm>
            <a:off x="479425" y="836613"/>
            <a:ext cx="11233150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詩119:67  我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未受苦以先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走迷了路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．現在卻遵守你的話。71  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我受苦是與我有益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、為要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使我學習你的律例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羅5:3 …因為知道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患難生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忍耐．4 忍耐生老練．老練生盼望．5 盼望不至於羞恥．…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未受苦以先走迷了路 → 受苦是與我有益, 學習你的律例 </a:t>
            </a:r>
            <a:endParaRPr/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患難生忍耐, 忍耐生… – 屬靈品格的形成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從舊約到新約的教導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4"/>
          <p:cNvSpPr txBox="1"/>
          <p:nvPr>
            <p:ph type="title"/>
          </p:nvPr>
        </p:nvSpPr>
        <p:spPr>
          <a:xfrm>
            <a:off x="5735638" y="188913"/>
            <a:ext cx="61214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身體的見證: 各有承擔</a:t>
            </a:r>
            <a:endParaRPr sz="3600"/>
          </a:p>
        </p:txBody>
      </p:sp>
      <p:sp>
        <p:nvSpPr>
          <p:cNvPr id="310" name="Google Shape;310;p44"/>
          <p:cNvSpPr txBox="1"/>
          <p:nvPr>
            <p:ph idx="1" type="body"/>
          </p:nvPr>
        </p:nvSpPr>
        <p:spPr>
          <a:xfrm>
            <a:off x="5519738" y="1052513"/>
            <a:ext cx="6264275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1:24-26 保羅(成全者)的承擔:</a:t>
            </a:r>
            <a:endParaRPr/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動機 – 基督顯大; 為你們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形態 – 同住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1:27-30 腓立比教會(得成全者)的承擔: </a:t>
            </a:r>
            <a:endParaRPr/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標竿</a:t>
            </a:r>
            <a:r>
              <a:rPr lang="zh-TW"/>
              <a:t>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行事與基督的福音相稱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面向標竿的表現 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為福音的信一齊竭力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不怕敵人的驚嚇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1" name="Google Shape;311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2088" y="211138"/>
            <a:ext cx="4883150" cy="638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/>
          <p:nvPr>
            <p:ph type="title"/>
          </p:nvPr>
        </p:nvSpPr>
        <p:spPr>
          <a:xfrm>
            <a:off x="609600" y="274638"/>
            <a:ext cx="109728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身體的見證: 各有承擔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Google Shape;178;p22"/>
          <p:cNvSpPr txBox="1"/>
          <p:nvPr>
            <p:ph idx="1" type="body"/>
          </p:nvPr>
        </p:nvSpPr>
        <p:spPr>
          <a:xfrm>
            <a:off x="609600" y="1196975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1:24-26 保羅(成全者)的承擔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rgbClr val="72BFC5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72BFC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1:27-30 腓立比教會(得成全者)的承擔</a:t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39700" lvl="0" marL="34290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72BFC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ctr"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Times New Roman"/>
              <a:buNone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每一個信徒都同時是成全者和得成全者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3"/>
          <p:cNvSpPr txBox="1"/>
          <p:nvPr>
            <p:ph type="title"/>
          </p:nvPr>
        </p:nvSpPr>
        <p:spPr>
          <a:xfrm>
            <a:off x="334963" y="274638"/>
            <a:ext cx="1144905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1:24-26 保羅(成全者)的承擔</a:t>
            </a:r>
            <a:endParaRPr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3"/>
          <p:cNvSpPr txBox="1"/>
          <p:nvPr>
            <p:ph idx="1" type="body"/>
          </p:nvPr>
        </p:nvSpPr>
        <p:spPr>
          <a:xfrm>
            <a:off x="407988" y="1052513"/>
            <a:ext cx="11376025" cy="482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腓1:24 然而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在肉身活著、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更是要緊的。 25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既然這樣深信、就知道仍要住在世間、且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與你們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眾人同住、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在所信的道上、又長進又喜樂． 26 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叫你們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在基督耶穌裡的歡樂、因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再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到你們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那裡去、就越發加增。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 = 保羅(成全者)</a:t>
            </a:r>
            <a:endParaRPr/>
          </a:p>
          <a:p>
            <a:pPr indent="-338138" lvl="0" marL="338138" rtl="0" algn="l">
              <a:lnSpc>
                <a:spcPct val="121875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你們 = 腓立比教會(得成全者)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/>
          <p:nvPr>
            <p:ph type="title"/>
          </p:nvPr>
        </p:nvSpPr>
        <p:spPr>
          <a:xfrm>
            <a:off x="334963" y="201613"/>
            <a:ext cx="11522075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腓 1:12-30 的結構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4"/>
          <p:cNvSpPr txBox="1"/>
          <p:nvPr>
            <p:ph idx="1" type="body"/>
          </p:nvPr>
        </p:nvSpPr>
        <p:spPr>
          <a:xfrm>
            <a:off x="479425" y="908050"/>
            <a:ext cx="11233150" cy="554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腓1:12  …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願意你們知道、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所遭遇的事…20…總叫基督在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身上照常顯大…23 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正在兩難之間… 24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然而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在肉身活著、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更是要緊的。 … 27 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只要你們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行事為人…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1:12-23 – 保羅的見證, 重點是”我”, ”我”出現18次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1:20-23 – 面對生與死的認定: “總叫基督在我身上照常顯大”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1:24 “然而” – 在“總叫基督在我身上照常顯大”下的行動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1:24-26 以“我為你們”開始</a:t>
            </a:r>
            <a:r>
              <a:rPr lang="zh-TW"/>
              <a:t>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從”我”轉到”我+你們”, ”我+你們”出現在每一節; 保羅要成全腓立比教會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1:27-30 只要你們 – 從”我+你們”轉到”你們”; 保羅指出腓立比教會的份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健康的身體的見證是雙向的, 彼此的, 要各自有承擔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338138" lvl="0" marL="33813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/>
          <p:nvPr>
            <p:ph type="title"/>
          </p:nvPr>
        </p:nvSpPr>
        <p:spPr>
          <a:xfrm>
            <a:off x="263525" y="115888"/>
            <a:ext cx="1166495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保羅要成全腓立比教會的動機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479425" y="836613"/>
            <a:ext cx="11161713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腓1:1:20 …無論是生、是死、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總叫基督在我身上照常顯大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。21  因我活著就是基督、我死了就有益處。</a:t>
            </a:r>
            <a:r>
              <a:rPr b="1" i="1" lang="zh-TW"/>
              <a:t> 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22 但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我在肉身活著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、若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成就我功夫的果子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、我就不知道該挑選甚麼。 …24 然而我在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肉身活著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為你們更是要緊的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 25 我既然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這樣深信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就知道仍要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住在世間、且與你們眾人同住…</a:t>
            </a:r>
            <a:endParaRPr/>
          </a:p>
          <a:p>
            <a:pPr indent="-344488" lvl="0" marL="344488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1:25以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“and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並且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[KJV]”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開頭, 中譯省略了 – 延續1:24</a:t>
            </a:r>
            <a:endParaRPr/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這樣深信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最終指1:20總叫基督在我身上照常顯大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一般性的: 指1:22在肉身活著成就我功夫的果子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特定性的: 指1:24在肉身活著為你們更是要緊的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1:25 就知道… – “基督在我身上照常顯大”帶出來的服事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412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4488" lvl="0" marL="344488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/>
          <p:nvPr>
            <p:ph type="title"/>
          </p:nvPr>
        </p:nvSpPr>
        <p:spPr>
          <a:xfrm>
            <a:off x="263525" y="188913"/>
            <a:ext cx="1166495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保羅成全腓立比教會的形態 (1)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2" name="Google Shape;202;p26"/>
          <p:cNvSpPr txBox="1"/>
          <p:nvPr>
            <p:ph idx="1" type="body"/>
          </p:nvPr>
        </p:nvSpPr>
        <p:spPr>
          <a:xfrm>
            <a:off x="479425" y="908050"/>
            <a:ext cx="11233150" cy="511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腓1:22 但我在肉身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活著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、若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成就我工夫的果子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、我就不知道該挑選甚麼。 …25 我既然這樣深信、就知道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仍要住在世間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、且與你們眾人同住、使你們在所信的道上、又長進又喜樂．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太20:28 正如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人子來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、不是要受人的服事、乃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是要服事人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要住在世間 – 服事就是住在世間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一般性的: 要住在世間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選擇活著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響應: 成就我工夫的果子 – 為了服事該選擇活著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響應: 太20:28耶穌的榜樣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在身體的見證裡, 沒有退休的信徒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2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/>
          <p:nvPr>
            <p:ph type="title"/>
          </p:nvPr>
        </p:nvSpPr>
        <p:spPr>
          <a:xfrm>
            <a:off x="263525" y="115888"/>
            <a:ext cx="1166495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保羅成全腓立比教會的形態 (2)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27"/>
          <p:cNvSpPr txBox="1"/>
          <p:nvPr>
            <p:ph idx="1" type="body"/>
          </p:nvPr>
        </p:nvSpPr>
        <p:spPr>
          <a:xfrm>
            <a:off x="334963" y="830263"/>
            <a:ext cx="11449050" cy="5478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 24 然而我在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肉身活著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為你們更是要緊的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。 25 我既然這樣深信、就知道仍要住在世間、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且與你們眾人同住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約1:14 道成了肉身、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住在我們中間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、…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特定性的: 你們眾人 – 腓立比教會 (身體)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響應: 活著為你們更是要緊的 – 為了服事腓立比教會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同住/活 – 成全的服事就是同住/生活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Noto Sans Symbols"/>
              <a:buChar char="⮚"/>
            </a:pP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sumparameno (soom-par-am-en’-o) = sun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聯合/一起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para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在旁邊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meno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住 – 緊密, 結合在一起的生活; 放棄隱私權,自主權, 所有權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雙方嚴嚴地對付以自我為中心的老我 – 身體見證的實際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響應: 約1:14 : 基督的榜樣 – 住/生活在我們中間 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8"/>
          <p:cNvSpPr txBox="1"/>
          <p:nvPr>
            <p:ph type="title"/>
          </p:nvPr>
        </p:nvSpPr>
        <p:spPr>
          <a:xfrm>
            <a:off x="263525" y="115888"/>
            <a:ext cx="11664950" cy="720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3600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保羅成全腓立比教會的方向</a:t>
            </a:r>
            <a:endParaRPr b="1" sz="3600">
              <a:solidFill>
                <a:srgbClr val="66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28"/>
          <p:cNvSpPr txBox="1"/>
          <p:nvPr>
            <p:ph idx="1" type="body"/>
          </p:nvPr>
        </p:nvSpPr>
        <p:spPr>
          <a:xfrm>
            <a:off x="407988" y="836613"/>
            <a:ext cx="11376025" cy="561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腓1:25 我…</a:t>
            </a: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使你們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在所信的道上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、</a:t>
            </a:r>
            <a:r>
              <a:rPr b="1" lang="zh-TW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又長進又喜樂</a:t>
            </a: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．  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使你們,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為了你們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[KJV]; eis,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直到 – 服事的方向</a:t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Char char="•"/>
            </a:pP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在所信的道上又長進又喜樂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furtherance and joy of faith  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信的長進和信的喜樂 </a:t>
            </a:r>
            <a:r>
              <a:rPr b="1" lang="zh-TW" sz="28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[KJV]</a:t>
            </a:r>
            <a:r>
              <a:rPr b="1" lang="zh-TW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所信的道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信 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faith, pistis (pis’-tis)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信心, 信靠, 信服, 信從, 信仰 (</a:t>
            </a:r>
            <a:r>
              <a:rPr b="1" i="1" lang="zh-TW" sz="24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信的道)…</a:t>
            </a:r>
            <a:endParaRPr/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信的長進 – 信心, 信靠, 信服, 信從, 信仰…的增長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3200"/>
              <a:buFont typeface="Noto Sans Symbols"/>
              <a:buChar char="⮚"/>
            </a:pP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信的喜樂 </a:t>
            </a:r>
            <a:r>
              <a:rPr b="1" i="1" lang="zh-TW" sz="28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(chara) </a:t>
            </a:r>
            <a:r>
              <a:rPr b="1" i="1" lang="zh-TW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在信心, 信靠, 信服, 信從…中的喜樂</a:t>
            </a:r>
            <a:endParaRPr b="1" i="1">
              <a:solidFill>
                <a:srgbClr val="0066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信 (加5:22 信實), 喜樂 – 聖靈的果子 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一種聖靈的果子 可以帶出另一種聖靈的果子 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✔"/>
            </a:pPr>
            <a:r>
              <a:rPr b="1" lang="zh-TW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生命成長中的享用</a:t>
            </a:r>
            <a:endParaRPr b="1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2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2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2413" lvl="0" marL="252413" rtl="0" algn="l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2007-01-23T05:40:56Z</dcterms:created>
  <dc:creator>123</dc:creator>
</cp:coreProperties>
</file>