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Play"/>
      <p:regular r:id="rId18"/>
      <p:bold r:id="rId19"/>
    </p:embeddedFont>
    <p:embeddedFont>
      <p:font typeface="Corbel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4" roundtripDataSignature="AMtx7mjTLqAw3YV9xE3fHscJhjbbjrLJ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regular.fntdata"/><Relationship Id="rId11" Type="http://schemas.openxmlformats.org/officeDocument/2006/relationships/slide" Target="slides/slide6.xml"/><Relationship Id="rId22" Type="http://schemas.openxmlformats.org/officeDocument/2006/relationships/font" Target="fonts/Corbel-italic.fntdata"/><Relationship Id="rId10" Type="http://schemas.openxmlformats.org/officeDocument/2006/relationships/slide" Target="slides/slide5.xml"/><Relationship Id="rId21" Type="http://schemas.openxmlformats.org/officeDocument/2006/relationships/font" Target="fonts/Corbel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Corbel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lay-bold.fntdata"/><Relationship Id="rId6" Type="http://schemas.openxmlformats.org/officeDocument/2006/relationships/slide" Target="slides/slide1.xml"/><Relationship Id="rId18" Type="http://schemas.openxmlformats.org/officeDocument/2006/relationships/font" Target="fonts/Play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0" name="Google Shape;280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6" name="Google Shape;286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2" name="Google Shape;292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0" name="Google Shape;250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6" name="Google Shape;256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2" name="Google Shape;262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8" name="Google Shape;268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4" name="Google Shape;274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5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5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8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48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48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48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4" name="Google Shape;104;p4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5" name="Google Shape;105;p48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6" name="Google Shape;106;p48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7" name="Google Shape;107;p48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8" name="Google Shape;108;p48"/>
          <p:cNvSpPr txBox="1"/>
          <p:nvPr>
            <p:ph type="ctrTitle"/>
          </p:nvPr>
        </p:nvSpPr>
        <p:spPr>
          <a:xfrm>
            <a:off x="1219200" y="4343400"/>
            <a:ext cx="10363200" cy="197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9144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48"/>
          <p:cNvSpPr txBox="1"/>
          <p:nvPr>
            <p:ph idx="1" type="subTitle"/>
          </p:nvPr>
        </p:nvSpPr>
        <p:spPr>
          <a:xfrm>
            <a:off x="1219200" y="2834640"/>
            <a:ext cx="10363200" cy="1508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10057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0" name="Google Shape;110;p48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1" name="Google Shape;111;p4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2" name="Google Shape;112;p48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3" name="Google Shape;113;p48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9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49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9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0"/>
          <p:cNvSpPr txBox="1"/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60"/>
          <p:cNvSpPr txBox="1"/>
          <p:nvPr>
            <p:ph idx="1" type="body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1" name="Google Shape;121;p60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0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0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1"/>
          <p:cNvSpPr/>
          <p:nvPr/>
        </p:nvSpPr>
        <p:spPr>
          <a:xfrm>
            <a:off x="6438603" y="1073888"/>
            <a:ext cx="5762848" cy="5791200"/>
          </a:xfrm>
          <a:custGeom>
            <a:rect b="b" l="l" r="r" t="t"/>
            <a:pathLst>
              <a:path extrusionOk="0" h="3648" w="2736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6" name="Google Shape;126;p61"/>
          <p:cNvSpPr/>
          <p:nvPr/>
        </p:nvSpPr>
        <p:spPr>
          <a:xfrm>
            <a:off x="498621" y="0"/>
            <a:ext cx="7352715" cy="6615332"/>
          </a:xfrm>
          <a:custGeom>
            <a:rect b="b" l="l" r="r" t="t"/>
            <a:pathLst>
              <a:path extrusionOk="0" h="4128" w="3504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7" name="Google Shape;127;p61"/>
          <p:cNvSpPr/>
          <p:nvPr/>
        </p:nvSpPr>
        <p:spPr>
          <a:xfrm rot="5236414">
            <a:off x="6635304" y="1285480"/>
            <a:ext cx="4114800" cy="1584960"/>
          </a:xfrm>
          <a:custGeom>
            <a:rect b="b" l="l" r="r" t="t"/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8" name="Google Shape;128;p61"/>
          <p:cNvSpPr/>
          <p:nvPr/>
        </p:nvSpPr>
        <p:spPr>
          <a:xfrm>
            <a:off x="7924800" y="0"/>
            <a:ext cx="3657600" cy="4267200"/>
          </a:xfrm>
          <a:custGeom>
            <a:rect b="b" l="l" r="r" t="t"/>
            <a:pathLst>
              <a:path extrusionOk="0" h="2688" w="172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9" name="Google Shape;129;p61"/>
          <p:cNvSpPr/>
          <p:nvPr/>
        </p:nvSpPr>
        <p:spPr>
          <a:xfrm>
            <a:off x="7924800" y="4267200"/>
            <a:ext cx="4267200" cy="1143000"/>
          </a:xfrm>
          <a:custGeom>
            <a:rect b="b" l="l" r="r" t="t"/>
            <a:pathLst>
              <a:path extrusionOk="0" h="720" w="2016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0" name="Google Shape;130;p61"/>
          <p:cNvSpPr/>
          <p:nvPr/>
        </p:nvSpPr>
        <p:spPr>
          <a:xfrm>
            <a:off x="7924800" y="0"/>
            <a:ext cx="1828800" cy="4267200"/>
          </a:xfrm>
          <a:custGeom>
            <a:rect b="b" l="l" r="r" t="t"/>
            <a:pathLst>
              <a:path extrusionOk="0" h="2688" w="864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1" name="Google Shape;131;p61"/>
          <p:cNvSpPr/>
          <p:nvPr/>
        </p:nvSpPr>
        <p:spPr>
          <a:xfrm>
            <a:off x="7931152" y="4246564"/>
            <a:ext cx="2787649" cy="2611437"/>
          </a:xfrm>
          <a:custGeom>
            <a:rect b="b" l="l" r="r" t="t"/>
            <a:pathLst>
              <a:path extrusionOk="0" h="1645" w="1317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2" name="Google Shape;132;p61"/>
          <p:cNvSpPr/>
          <p:nvPr/>
        </p:nvSpPr>
        <p:spPr>
          <a:xfrm>
            <a:off x="7924800" y="4267200"/>
            <a:ext cx="2133600" cy="2590800"/>
          </a:xfrm>
          <a:custGeom>
            <a:rect b="b" l="l" r="r" t="t"/>
            <a:pathLst>
              <a:path extrusionOk="0" h="1632" w="1008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3" name="Google Shape;133;p61"/>
          <p:cNvSpPr/>
          <p:nvPr/>
        </p:nvSpPr>
        <p:spPr>
          <a:xfrm>
            <a:off x="7924800" y="1371600"/>
            <a:ext cx="4267200" cy="2895600"/>
          </a:xfrm>
          <a:custGeom>
            <a:rect b="b" l="l" r="r" t="t"/>
            <a:pathLst>
              <a:path extrusionOk="0" h="1824" w="2016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4" name="Google Shape;134;p61"/>
          <p:cNvSpPr/>
          <p:nvPr/>
        </p:nvSpPr>
        <p:spPr>
          <a:xfrm>
            <a:off x="7924800" y="1752600"/>
            <a:ext cx="4267200" cy="2514600"/>
          </a:xfrm>
          <a:custGeom>
            <a:rect b="b" l="l" r="r" t="t"/>
            <a:pathLst>
              <a:path extrusionOk="0" h="1584" w="2016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5" name="Google Shape;135;p61"/>
          <p:cNvSpPr/>
          <p:nvPr/>
        </p:nvSpPr>
        <p:spPr>
          <a:xfrm>
            <a:off x="1320800" y="4267200"/>
            <a:ext cx="6604000" cy="2590800"/>
          </a:xfrm>
          <a:custGeom>
            <a:rect b="b" l="l" r="r" t="t"/>
            <a:pathLst>
              <a:path extrusionOk="0" h="1632" w="3120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6" name="Google Shape;136;p61"/>
          <p:cNvSpPr/>
          <p:nvPr/>
        </p:nvSpPr>
        <p:spPr>
          <a:xfrm>
            <a:off x="711200" y="4267200"/>
            <a:ext cx="7112000" cy="2590800"/>
          </a:xfrm>
          <a:custGeom>
            <a:rect b="b" l="l" r="r" t="t"/>
            <a:pathLst>
              <a:path extrusionOk="0" h="1632" w="3360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7" name="Google Shape;137;p61"/>
          <p:cNvSpPr/>
          <p:nvPr/>
        </p:nvSpPr>
        <p:spPr>
          <a:xfrm>
            <a:off x="489099" y="2438400"/>
            <a:ext cx="7518400" cy="1828800"/>
          </a:xfrm>
          <a:custGeom>
            <a:rect b="b" l="l" r="r" t="t"/>
            <a:pathLst>
              <a:path extrusionOk="0" h="1152" w="35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8" name="Google Shape;138;p61"/>
          <p:cNvSpPr/>
          <p:nvPr/>
        </p:nvSpPr>
        <p:spPr>
          <a:xfrm>
            <a:off x="489099" y="2133600"/>
            <a:ext cx="7518400" cy="2133600"/>
          </a:xfrm>
          <a:custGeom>
            <a:rect b="b" l="l" r="r" t="t"/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9" name="Google Shape;139;p61"/>
          <p:cNvSpPr/>
          <p:nvPr/>
        </p:nvSpPr>
        <p:spPr>
          <a:xfrm>
            <a:off x="6096000" y="4267200"/>
            <a:ext cx="1828800" cy="2590800"/>
          </a:xfrm>
          <a:custGeom>
            <a:rect b="b" l="l" r="r" t="t"/>
            <a:pathLst>
              <a:path extrusionOk="0" h="1632" w="864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0" name="Google Shape;140;p61"/>
          <p:cNvSpPr txBox="1"/>
          <p:nvPr>
            <p:ph idx="1" type="body"/>
          </p:nvPr>
        </p:nvSpPr>
        <p:spPr>
          <a:xfrm>
            <a:off x="942536" y="1351672"/>
            <a:ext cx="7624064" cy="977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41" name="Google Shape;141;p61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61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1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4" name="Google Shape;144;p61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5" name="Google Shape;145;p61"/>
          <p:cNvSpPr txBox="1"/>
          <p:nvPr>
            <p:ph type="title"/>
          </p:nvPr>
        </p:nvSpPr>
        <p:spPr>
          <a:xfrm>
            <a:off x="942536" y="512064"/>
            <a:ext cx="10875264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800"/>
              <a:buFont typeface="Consolas"/>
              <a:buNone/>
              <a:defRPr b="0" sz="3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61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7" name="Google Shape;147;p61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8" name="Google Shape;148;p61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9" name="Google Shape;149;p61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0" name="Google Shape;150;p6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2"/>
          <p:cNvSpPr txBox="1"/>
          <p:nvPr>
            <p:ph type="title"/>
          </p:nvPr>
        </p:nvSpPr>
        <p:spPr>
          <a:xfrm>
            <a:off x="609600" y="512064"/>
            <a:ext cx="10972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62"/>
          <p:cNvSpPr txBox="1"/>
          <p:nvPr>
            <p:ph idx="1" type="body"/>
          </p:nvPr>
        </p:nvSpPr>
        <p:spPr>
          <a:xfrm>
            <a:off x="619125" y="1770502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510" lvl="0" marL="45720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4" name="Google Shape;154;p62"/>
          <p:cNvSpPr txBox="1"/>
          <p:nvPr>
            <p:ph idx="2" type="body"/>
          </p:nvPr>
        </p:nvSpPr>
        <p:spPr>
          <a:xfrm>
            <a:off x="6207125" y="1770502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510" lvl="0" marL="45720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5" name="Google Shape;155;p62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62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2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3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0" name="Google Shape;160;p63"/>
          <p:cNvSpPr txBox="1"/>
          <p:nvPr>
            <p:ph type="title"/>
          </p:nvPr>
        </p:nvSpPr>
        <p:spPr>
          <a:xfrm>
            <a:off x="673099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63"/>
          <p:cNvSpPr txBox="1"/>
          <p:nvPr>
            <p:ph idx="1" type="body"/>
          </p:nvPr>
        </p:nvSpPr>
        <p:spPr>
          <a:xfrm>
            <a:off x="609600" y="1809750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2280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2" name="Google Shape;162;p63"/>
          <p:cNvSpPr txBox="1"/>
          <p:nvPr>
            <p:ph idx="2" type="body"/>
          </p:nvPr>
        </p:nvSpPr>
        <p:spPr>
          <a:xfrm>
            <a:off x="6193368" y="1809750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2280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3" name="Google Shape;163;p63"/>
          <p:cNvSpPr txBox="1"/>
          <p:nvPr>
            <p:ph idx="3" type="body"/>
          </p:nvPr>
        </p:nvSpPr>
        <p:spPr>
          <a:xfrm>
            <a:off x="609600" y="2459037"/>
            <a:ext cx="5386917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3380" lvl="0" marL="45720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4" name="Google Shape;164;p63"/>
          <p:cNvSpPr txBox="1"/>
          <p:nvPr>
            <p:ph idx="4" type="body"/>
          </p:nvPr>
        </p:nvSpPr>
        <p:spPr>
          <a:xfrm>
            <a:off x="6193368" y="2459037"/>
            <a:ext cx="5389033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3380" lvl="0" marL="45720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5" name="Google Shape;165;p63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63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63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8" name="Google Shape;168;p63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9" name="Google Shape;169;p63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0" name="Google Shape;170;p63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1" name="Google Shape;171;p63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2" name="Google Shape;172;p63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3" name="Google Shape;173;p63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4" name="Google Shape;174;p63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5" name="Google Shape;175;p63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6" name="Google Shape;176;p63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4"/>
          <p:cNvSpPr txBox="1"/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64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64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64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5"/>
          <p:cNvSpPr txBox="1"/>
          <p:nvPr>
            <p:ph type="title"/>
          </p:nvPr>
        </p:nvSpPr>
        <p:spPr>
          <a:xfrm>
            <a:off x="914400" y="273050"/>
            <a:ext cx="109728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nsolas"/>
              <a:buNone/>
              <a:defRPr b="0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65"/>
          <p:cNvSpPr txBox="1"/>
          <p:nvPr>
            <p:ph idx="1" type="body"/>
          </p:nvPr>
        </p:nvSpPr>
        <p:spPr>
          <a:xfrm>
            <a:off x="914400" y="1435100"/>
            <a:ext cx="33528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710"/>
              <a:buNone/>
              <a:defRPr sz="18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85" name="Google Shape;185;p65"/>
          <p:cNvSpPr txBox="1"/>
          <p:nvPr>
            <p:ph idx="2" type="body"/>
          </p:nvPr>
        </p:nvSpPr>
        <p:spPr>
          <a:xfrm>
            <a:off x="4572000" y="1435100"/>
            <a:ext cx="7315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640" lvl="0" marL="457200" algn="l">
              <a:spcBef>
                <a:spcPts val="700"/>
              </a:spcBef>
              <a:spcAft>
                <a:spcPts val="0"/>
              </a:spcAft>
              <a:buSzPts val="3040"/>
              <a:buChar char="▪"/>
              <a:defRPr sz="3200"/>
            </a:lvl1pPr>
            <a:lvl2pPr indent="-388619" lvl="1" marL="914400" algn="l">
              <a:spcBef>
                <a:spcPts val="560"/>
              </a:spcBef>
              <a:spcAft>
                <a:spcPts val="0"/>
              </a:spcAft>
              <a:buSzPts val="2520"/>
              <a:buChar char="🢭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86" name="Google Shape;186;p65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65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65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5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6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91" name="Google Shape;191;p66"/>
          <p:cNvCxnSpPr/>
          <p:nvPr/>
        </p:nvCxnSpPr>
        <p:spPr>
          <a:xfrm>
            <a:off x="484260" y="1885028"/>
            <a:ext cx="11710163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92" name="Google Shape;192;p66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93" name="Google Shape;193;p66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4" name="Google Shape;194;p66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5" name="Google Shape;195;p66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96" name="Google Shape;196;p66"/>
          <p:cNvSpPr txBox="1"/>
          <p:nvPr>
            <p:ph type="title"/>
          </p:nvPr>
        </p:nvSpPr>
        <p:spPr>
          <a:xfrm>
            <a:off x="1219200" y="441252"/>
            <a:ext cx="9144000" cy="701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100"/>
              <a:buFont typeface="Consolas"/>
              <a:buNone/>
              <a:defRPr b="0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66"/>
          <p:cNvSpPr/>
          <p:nvPr>
            <p:ph idx="2" type="pic"/>
          </p:nvPr>
        </p:nvSpPr>
        <p:spPr>
          <a:xfrm>
            <a:off x="490709" y="1893781"/>
            <a:ext cx="11704320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98" name="Google Shape;198;p66"/>
          <p:cNvSpPr txBox="1"/>
          <p:nvPr>
            <p:ph idx="1" type="body"/>
          </p:nvPr>
        </p:nvSpPr>
        <p:spPr>
          <a:xfrm>
            <a:off x="1219200" y="1150144"/>
            <a:ext cx="9144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FFFFFF"/>
                </a:solidFill>
              </a:defRPr>
            </a:lvl1pPr>
            <a:lvl2pPr indent="-297180" lvl="1" marL="914400" algn="l">
              <a:spcBef>
                <a:spcPts val="240"/>
              </a:spcBef>
              <a:spcAft>
                <a:spcPts val="0"/>
              </a:spcAft>
              <a:buSzPts val="1080"/>
              <a:buChar char="🢭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grpSp>
        <p:nvGrpSpPr>
          <p:cNvPr id="199" name="Google Shape;199;p66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200" name="Google Shape;200;p66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1" name="Google Shape;201;p66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2" name="Google Shape;202;p66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203" name="Google Shape;203;p66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204" name="Google Shape;204;p66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5" name="Google Shape;205;p66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6" name="Google Shape;206;p66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07" name="Google Shape;207;p66"/>
          <p:cNvSpPr txBox="1"/>
          <p:nvPr>
            <p:ph idx="10" type="dt"/>
          </p:nvPr>
        </p:nvSpPr>
        <p:spPr>
          <a:xfrm>
            <a:off x="8636000" y="5549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66"/>
          <p:cNvSpPr txBox="1"/>
          <p:nvPr>
            <p:ph idx="11" type="ftr"/>
          </p:nvPr>
        </p:nvSpPr>
        <p:spPr>
          <a:xfrm>
            <a:off x="1219200" y="55499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66"/>
          <p:cNvSpPr txBox="1"/>
          <p:nvPr>
            <p:ph idx="12" type="sldNum"/>
          </p:nvPr>
        </p:nvSpPr>
        <p:spPr>
          <a:xfrm>
            <a:off x="11480800" y="55499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showMasterSp="0" type="vertTx">
  <p:cSld name="VERTICAL_TEXT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7"/>
          <p:cNvSpPr txBox="1"/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67"/>
          <p:cNvSpPr txBox="1"/>
          <p:nvPr>
            <p:ph idx="1" type="body"/>
          </p:nvPr>
        </p:nvSpPr>
        <p:spPr>
          <a:xfrm rot="5400000">
            <a:off x="4114800" y="-1112040"/>
            <a:ext cx="4572000" cy="103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3" name="Google Shape;213;p67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67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67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68"/>
          <p:cNvSpPr txBox="1"/>
          <p:nvPr>
            <p:ph type="title"/>
          </p:nvPr>
        </p:nvSpPr>
        <p:spPr>
          <a:xfrm rot="5400000">
            <a:off x="7234238" y="1879602"/>
            <a:ext cx="5851525" cy="264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68"/>
          <p:cNvSpPr txBox="1"/>
          <p:nvPr>
            <p:ph idx="1" type="body"/>
          </p:nvPr>
        </p:nvSpPr>
        <p:spPr>
          <a:xfrm rot="5400000">
            <a:off x="1798638" y="-711199"/>
            <a:ext cx="5851525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9" name="Google Shape;219;p68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68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68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4" name="Google Shape;34;p5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5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5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5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5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5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5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5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5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65000">
              <a:schemeClr val="dk1"/>
            </a:gs>
            <a:gs pos="100000">
              <a:srgbClr val="5676AA"/>
            </a:gs>
          </a:gsLst>
          <a:lin ang="5400000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7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Google Shape;86;p4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Google Shape;87;p47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Google Shape;88;p47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47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47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47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47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47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47"/>
          <p:cNvSpPr txBox="1"/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5" name="Google Shape;95;p47"/>
          <p:cNvSpPr txBox="1"/>
          <p:nvPr>
            <p:ph idx="1" type="body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9575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b="0" i="0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🢭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🢝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6" name="Google Shape;96;p47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7" name="Google Shape;97;p47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8" name="Google Shape;98;p47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 txBox="1"/>
          <p:nvPr>
            <p:ph type="ctrTitle"/>
          </p:nvPr>
        </p:nvSpPr>
        <p:spPr>
          <a:xfrm>
            <a:off x="1752600" y="381000"/>
            <a:ext cx="8686800" cy="2438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Arial"/>
              <a:buNone/>
            </a:pPr>
            <a: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b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n-US" sz="36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</a:t>
            </a:r>
            <a: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以弗所書重溫</a:t>
            </a:r>
            <a:br>
              <a:rPr b="0" lang="en-US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n-US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【建立教會的藍圖】</a:t>
            </a:r>
            <a:br>
              <a:rPr b="0" lang="en-US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en-US" sz="32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lang="en-US" sz="28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		</a:t>
            </a:r>
            <a:endParaRPr b="0" sz="3200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aster.JPG" id="228" name="Google Shape;22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1" y="3505200"/>
            <a:ext cx="3495675" cy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2"/>
          <p:cNvSpPr txBox="1"/>
          <p:nvPr/>
        </p:nvSpPr>
        <p:spPr>
          <a:xfrm>
            <a:off x="1524000" y="0"/>
            <a:ext cx="9144000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2" marL="5778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 startAt="2"/>
            </a:pP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穿戴神所賜的全副軍裝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2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真理束腰：隨時準備，活在真理中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2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公義護心鏡：心在神面前坦然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2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平安的福音：行事為人與蒙召的恩相稱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2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信德籐牌，救恩頭盔，聖靈寶劍。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338" lvl="3" marL="520701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⇨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一個活在神面前，不停操練，讓真理落實在生活各方面的信徒，便能面對屬靈爭戰而得勝。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0" lvl="2" marL="635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在這動盪世代中，教會在甚麼立場上『站穩了』不被搖動？憑甚麼與『天空屬靈氣的惡魔爭戰』？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2" marL="5207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教會注目在甚麼事上面？教會注重的是甚麼？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9725" lvl="3" marL="6270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聚會人數？聚會節目內容？因此，我們…</a:t>
            </a:r>
            <a:endParaRPr/>
          </a:p>
          <a:p>
            <a:pPr indent="-339725" lvl="3" marL="6270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教會運作架構？招慕培訓同工？因此，我們…</a:t>
            </a:r>
            <a:endParaRPr/>
          </a:p>
          <a:p>
            <a:pPr indent="-339725" lvl="3" marL="6270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或投資在信徒靈命栽培，作『剛強的人』？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3837" lvl="3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我嘗試跑步時摔倒了，因為…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3"/>
          <p:cNvSpPr txBox="1"/>
          <p:nvPr/>
        </p:nvSpPr>
        <p:spPr>
          <a:xfrm>
            <a:off x="1524000" y="0"/>
            <a:ext cx="9144000" cy="6571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690563" lvl="1" marL="6905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romanUcPeriod" startAt="3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多方禱告祈求，儆醒不倦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〔弗六</a:t>
            </a: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18～19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3225" lvl="1" marL="403225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/>
            </a:pP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靠著聖靈，隨時多方禱告，為眾聖徒祈求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2" marL="57308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『靠著聖靈、隨時多方禱告祈求、並要在此儆醒不倦、為眾聖徒祈求、也為我祈求。』</a:t>
            </a:r>
            <a:endParaRPr/>
          </a:p>
          <a:p>
            <a:pPr indent="-433388" lvl="2" marL="549276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世代風暴中，能站穩立場的教會，背後必有堅強站穩的代禱團隊。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3388" lvl="2" marL="549276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客西馬尼園之夜『西門，你睡覺麼？不能儆醒片時麼？總要儆醒禱告，免得入了迷惑。你們心靈固然願意，肉體卻軟弱了。』〔可十四</a:t>
            </a: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37～38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341313" lvl="2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風浪中的小船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2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一句千里而來的忠告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2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一位教會不可少的老人家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2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一次慘痛的失敗經驗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4"/>
          <p:cNvSpPr txBox="1"/>
          <p:nvPr/>
        </p:nvSpPr>
        <p:spPr>
          <a:xfrm>
            <a:off x="1524000" y="0"/>
            <a:ext cx="9144000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2" marL="5778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 startAt="2"/>
            </a:pP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以弗所書教會觀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2" marL="8001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❑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六點叮嚀，六面鏡子：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6375" lvl="2" marL="54927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教會要使神榮耀的恩典得著稱讚。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6375" lvl="2" marL="54927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教會是神旨意的奧秘，外邦與猶太人同歸於一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6375" lvl="2" marL="54927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教會是眾信徒體騐基督愛長闊高深之所。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6375" lvl="2" marL="54927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教會是基督的身體，信徒運用恩賜裝備別人，讓所有肢體都各盡其職，使身體漸漸增長。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6375" lvl="2" marL="54927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教會的信徒互相提醒幫助，一起效法神，在愛及光明中行事為人，將生命的道表明出來。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6375" lvl="2" marL="54927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面對屬靈爭戰：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3" marL="13144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必須依靠主的大能大力，作剛強的人。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3" marL="13144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必須儆醒禱告，教會要站立得住，背後必定有堅強恆久的代禱團隊。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338" lvl="2" marL="34131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對我們來說，我們又憑甚麼能夠站立得穩？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"/>
          <p:cNvSpPr txBox="1"/>
          <p:nvPr/>
        </p:nvSpPr>
        <p:spPr>
          <a:xfrm>
            <a:off x="1524000" y="1"/>
            <a:ext cx="9144000" cy="649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以弗所書第一章：帶著使命的揀選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0953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教會是神在創世之前的揀選，帶著使命，要使祂榮耀的恩典得著稱讚。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0953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神旨意的奧秘，要照所安排的，在日期滿足時，使天上地上一切所有的，都在基督裏同歸於一。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778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蒙神揀選，榮耀神的教會必須透過經驗『真知道祂』：恩召的指望，基業的榮耀，神能力的浩大。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以弗所書第二章</a:t>
            </a:r>
            <a:r>
              <a:rPr lang="en-US"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：神的重造計劃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1" marL="1778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保羅提醒外邦信徒不要忘記自己過去的情況，明白得救是本乎恩，所以不能輕視猶太背景信徒. </a:t>
            </a:r>
            <a:endParaRPr/>
          </a:p>
          <a:p>
            <a:pPr indent="-203200" lvl="1" marL="1778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耶穌基督的教會，都靠耶穌聯絡成為神的家人，彼此聯絡得合式，同被建造，漸漸成為主的聖殿。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"/>
          <p:cNvSpPr txBox="1"/>
          <p:nvPr/>
        </p:nvSpPr>
        <p:spPr>
          <a:xfrm>
            <a:off x="1524000" y="0"/>
            <a:ext cx="9144000" cy="7140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以弗所書第三章</a:t>
            </a:r>
            <a:r>
              <a:rPr lang="en-US"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：外邦福音使命的教會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09538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保羅以自己作榜樣，指明教會對外邦福音的責任。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109538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基督愛的高闊高深要透過個人與眾聖徒一起明白。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以弗所書第四章</a:t>
            </a:r>
            <a:r>
              <a:rPr lang="en-US"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：和諧人際關係與恩賜的運用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1" marL="1778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教會增長的兩根支柱：和諧的人際關係，合宜的恩賜運用。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1" marL="1778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榮耀神的教會正確地運用恩賜，裝備聖徒，各盡其職，在愛中建立基督的身體。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1" marL="406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❖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以弗所書第五章 </a:t>
            </a:r>
            <a:r>
              <a:rPr b="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：敬畏神行事原則及家庭生活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2763" lvl="2" marL="56832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活出信仰的實際：效法神，活在愛及光明中，存敬畏基督的心，彼此順服。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2763" lvl="2" marL="56832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基督是我家之主：夫妻，父母子女，主人僕人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9538" lvl="0" marL="109538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"/>
          <p:cNvSpPr txBox="1"/>
          <p:nvPr>
            <p:ph type="ctrTitle"/>
          </p:nvPr>
        </p:nvSpPr>
        <p:spPr>
          <a:xfrm>
            <a:off x="1752600" y="381000"/>
            <a:ext cx="8686800" cy="2438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Arial"/>
              <a:buNone/>
            </a:pPr>
            <a: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b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n-US" sz="36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</a:t>
            </a:r>
            <a: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以弗所書六10～24</a:t>
            </a:r>
            <a:br>
              <a:rPr b="0" lang="en-US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n-US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【教會面對屬靈爭戰】</a:t>
            </a:r>
            <a:br>
              <a:rPr b="0" lang="en-US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en-US" sz="32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n-US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lang="en-US" sz="28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		</a:t>
            </a:r>
            <a:endParaRPr b="0" sz="3200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pic28299[1].JPG" id="247" name="Google Shape;24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8600" y="3048001"/>
            <a:ext cx="4762500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"/>
          <p:cNvSpPr txBox="1"/>
          <p:nvPr/>
        </p:nvSpPr>
        <p:spPr>
          <a:xfrm>
            <a:off x="1703512" y="116632"/>
            <a:ext cx="8856984" cy="6278642"/>
          </a:xfrm>
          <a:prstGeom prst="rect">
            <a:avLst/>
          </a:prstGeom>
          <a:noFill/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『我還有末了的話，你們要靠著主，倚賴他的大能大力，作剛強的人。要穿戴神所賜的全副軍裝，就能抵擋魔鬼的詭計。因我們並不是與屬血氣的爭戰、乃是與那些執政的、掌權的、管轄這幽暗世界的、以及天空屬靈氣的惡魔爭戰。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所以要拿起神所賜的全副軍裝、好在磨難的日子、抵擋仇敵、並且成就了一切、還能站立得住。所以要站穩了、用真理當作帶子束腰、用公義當作護心鏡遮胸。又用平安的福音、當作預備走路的鞋穿在腳上。此外又拿著信德當作籐牌、可以滅盡那惡者一切的火箭。並戴上救恩的頭盔、拿著聖靈的寶劍、就是神的道。』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8"/>
          <p:cNvSpPr txBox="1"/>
          <p:nvPr/>
        </p:nvSpPr>
        <p:spPr>
          <a:xfrm>
            <a:off x="1703512" y="116632"/>
            <a:ext cx="8856984" cy="3123932"/>
          </a:xfrm>
          <a:prstGeom prst="rect">
            <a:avLst/>
          </a:prstGeom>
          <a:noFill/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『靠著聖靈、隨時多方禱告祈求、並要在此儆醒不倦、為眾聖徒祈求、也為我祈求、使我得著口才、能以放膽、開口講明福音的奧秘、（我為這福音的奧秘、作了帶鎖鍊的使者）並使我照著當盡的本分、放膽講論。</a:t>
            </a:r>
            <a:r>
              <a:rPr lang="en-US" sz="320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』                                      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〔以弗所書六</a:t>
            </a:r>
            <a:r>
              <a:rPr lang="en-US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10～20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 txBox="1"/>
          <p:nvPr/>
        </p:nvSpPr>
        <p:spPr>
          <a:xfrm>
            <a:off x="1524000" y="0"/>
            <a:ext cx="9144000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1" marL="3429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romanUcPeriod"/>
            </a:pP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屬靈爭戰的醒悟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/>
            </a:pP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面對屬靈爭戰的實際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231775" lvl="2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</a:t>
            </a:r>
            <a:r>
              <a:rPr b="0" i="0" lang="en-US" sz="3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還有末了的話、你們要靠著主、倚賴他的大能大力、作剛強的人。要穿戴神所賜的全副軍裝、就能抵擋魔鬼的詭計。因我們並不是與屬血氣的爭戰、乃是與那些執政的、掌權的、管轄這幽暗世界的、以及天空屬靈氣的惡魔爭戰。』〔六</a:t>
            </a: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10～12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90513" lvl="2" marL="29051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對我們來說，屬靈力量是真實的嗎？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3" marL="6270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王下六，以利沙為害怕亞蘭人大軍的僕人禱告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3" marL="6270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撒上十六</a:t>
            </a: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，『耶和華的靈離開掃羅，有惡魔從耶和華那裏來擾亂他。』</a:t>
            </a:r>
            <a:endParaRPr/>
          </a:p>
          <a:p>
            <a:pPr indent="-393700" lvl="3" marL="6270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魔鬼試探耶穌〔太四〕</a:t>
            </a:r>
            <a:endParaRPr/>
          </a:p>
          <a:p>
            <a:pPr indent="-203200" lvl="2" marL="29051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猶大賣主〔約十三2，</a:t>
            </a: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03200" lvl="2" marL="29051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彼得的警告〔彼前五</a:t>
            </a: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0"/>
          <p:cNvSpPr txBox="1"/>
          <p:nvPr/>
        </p:nvSpPr>
        <p:spPr>
          <a:xfrm>
            <a:off x="1524000" y="0"/>
            <a:ext cx="9144000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2" marL="6350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 startAt="2"/>
            </a:pP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作剛強的人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2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</a:t>
            </a:r>
            <a:r>
              <a:rPr b="0" i="0" lang="en-US" sz="3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我還有末了的話、你們要靠著主、倚賴他的大能大力、作剛強的人。』〔弗六</a:t>
            </a: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03200" lvl="2" marL="1143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⮲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真知道祂』：『並知道祂向我們這信的人所顯的能力，是何等浩大。就是照著祂在基督身上所運行的大能大力，使他從死裏復活，叫他在天上坐在自己的右邊，遠超過一切執政的，掌權的，有能的，主治的，和一切有名的。不但是今世的，連來世的也都超過了。又叫萬有服在他的腳下，使他為教會作萬有之首。教會是他的身體，是那充滿萬有者所充滿的。』〔一</a:t>
            </a: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19～23</a:t>
            </a: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23838" lvl="2" marL="28733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✶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徒三6，『金銀我都沒有，只把我所有的給你，我奉拿撒勒人耶穌基督的名，叫你起來行走。』</a:t>
            </a:r>
            <a:endParaRPr/>
          </a:p>
          <a:p>
            <a:pPr indent="-203200" lvl="2" marL="1143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瓦器中的寶貝：哥林多後書第四章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1"/>
          <p:cNvSpPr txBox="1"/>
          <p:nvPr/>
        </p:nvSpPr>
        <p:spPr>
          <a:xfrm>
            <a:off x="1524000" y="0"/>
            <a:ext cx="9144000" cy="7063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1" marL="84582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romanUcPeriod" startAt="2"/>
            </a:pP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面對屬靈爭戰裝備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98475" lvl="1" marL="863600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/>
            </a:pPr>
            <a:r>
              <a:rPr b="0" i="0" lang="en-US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穿戴神所賜的全副軍裝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6375" lvl="2" marL="37623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所以要拿起神所賜的全副軍裝、好在磨難的日子、抵擋仇敵、並且成就了一切、還能站立得住。所以要站穩了、用真理當作帶子束腰、用公義當作護心鏡遮胸。又用平安的福音、當作預備走路的鞋穿在腳上。此外又拿著信德當作籐牌、可以滅盡那惡者一切的火箭。並戴上救恩的頭盔、拿著聖靈的寶劍、就是神的道。』 〔六13～17〕</a:t>
            </a:r>
            <a:endParaRPr/>
          </a:p>
          <a:p>
            <a:pPr indent="-315913" lvl="2" marL="549276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一幅意象圖—全副軍裝：真理，公義，平安，信德，救恩🡪『藏在主裏面，活出所信的道』。一個內裏剛強，認真地活出真理的人，便可以抵擋魔鬼的攻擊。『你們要靠主，倚賴祂的大能力，作剛強的人。』〔以弗所書六10〕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2025-01-11T20:33:46Z</dcterms:created>
  <dc:creator>Li, Christine</dc:creator>
</cp:coreProperties>
</file>