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81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5" r:id="rId11"/>
    <p:sldId id="264" r:id="rId12"/>
    <p:sldId id="266" r:id="rId13"/>
    <p:sldId id="267" r:id="rId14"/>
    <p:sldId id="268" r:id="rId15"/>
    <p:sldId id="275" r:id="rId16"/>
    <p:sldId id="269" r:id="rId17"/>
    <p:sldId id="277" r:id="rId18"/>
    <p:sldId id="278" r:id="rId19"/>
    <p:sldId id="279" r:id="rId20"/>
    <p:sldId id="280" r:id="rId21"/>
    <p:sldId id="270" r:id="rId22"/>
    <p:sldId id="271" r:id="rId23"/>
    <p:sldId id="273" r:id="rId24"/>
    <p:sldId id="276" r:id="rId25"/>
    <p:sldId id="272" r:id="rId2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361C9C5-0CA9-41A4-906E-BA1139421564}" v="399" dt="2025-03-16T00:15:25.79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64" d="100"/>
          <a:sy n="64" d="100"/>
        </p:scale>
        <p:origin x="640" y="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76CDC-F915-48F6-9AAD-0E4B4BD1C6FB}" type="datetimeFigureOut">
              <a:rPr lang="en-US" smtClean="0"/>
              <a:t>3/15/2025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EC1B2-5908-4935-903D-D214C5AB8D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9297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76CDC-F915-48F6-9AAD-0E4B4BD1C6FB}" type="datetimeFigureOut">
              <a:rPr lang="en-US" smtClean="0"/>
              <a:t>3/15/2025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EC1B2-5908-4935-903D-D214C5AB8D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63463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76CDC-F915-48F6-9AAD-0E4B4BD1C6FB}" type="datetimeFigureOut">
              <a:rPr lang="en-US" smtClean="0"/>
              <a:t>3/15/2025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EC1B2-5908-4935-903D-D214C5AB8D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5520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76CDC-F915-48F6-9AAD-0E4B4BD1C6FB}" type="datetimeFigureOut">
              <a:rPr lang="en-US" smtClean="0"/>
              <a:t>3/15/2025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EC1B2-5908-4935-903D-D214C5AB8D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06205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76CDC-F915-48F6-9AAD-0E4B4BD1C6FB}" type="datetimeFigureOut">
              <a:rPr lang="en-US" smtClean="0"/>
              <a:t>3/15/2025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EC1B2-5908-4935-903D-D214C5AB8D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73426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76CDC-F915-48F6-9AAD-0E4B4BD1C6FB}" type="datetimeFigureOut">
              <a:rPr lang="en-US" smtClean="0"/>
              <a:t>3/15/2025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EC1B2-5908-4935-903D-D214C5AB8D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6277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76CDC-F915-48F6-9AAD-0E4B4BD1C6FB}" type="datetimeFigureOut">
              <a:rPr lang="en-US" smtClean="0"/>
              <a:t>3/15/2025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EC1B2-5908-4935-903D-D214C5AB8D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75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76CDC-F915-48F6-9AAD-0E4B4BD1C6FB}" type="datetimeFigureOut">
              <a:rPr lang="en-US" smtClean="0"/>
              <a:t>3/15/2025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EC1B2-5908-4935-903D-D214C5AB8D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86795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76CDC-F915-48F6-9AAD-0E4B4BD1C6FB}" type="datetimeFigureOut">
              <a:rPr lang="en-US" smtClean="0"/>
              <a:t>3/15/2025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EC1B2-5908-4935-903D-D214C5AB8D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3751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76CDC-F915-48F6-9AAD-0E4B4BD1C6FB}" type="datetimeFigureOut">
              <a:rPr lang="en-US" smtClean="0"/>
              <a:t>3/15/2025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EC1B2-5908-4935-903D-D214C5AB8D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891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76CDC-F915-48F6-9AAD-0E4B4BD1C6FB}" type="datetimeFigureOut">
              <a:rPr lang="en-US" smtClean="0"/>
              <a:t>3/15/2025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EC1B2-5908-4935-903D-D214C5AB8D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93518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276CDC-F915-48F6-9AAD-0E4B4BD1C6FB}" type="datetimeFigureOut">
              <a:rPr lang="en-US" smtClean="0"/>
              <a:t>3/15/2025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5EC1B2-5908-4935-903D-D214C5AB8D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07104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20186" y="569472"/>
            <a:ext cx="8094921" cy="2387600"/>
          </a:xfrm>
        </p:spPr>
        <p:txBody>
          <a:bodyPr/>
          <a:lstStyle/>
          <a:p>
            <a:r>
              <a:rPr lang="zh-CN" altLang="en-US" b="1" dirty="0">
                <a:latin typeface="SimSun" panose="02010600030101010101" pitchFamily="2" charset="-122"/>
                <a:ea typeface="SimSun" panose="02010600030101010101" pitchFamily="2" charset="-122"/>
              </a:rPr>
              <a:t>求你用你的衣襟遮盖我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黄力夫弟兄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TCCF</a:t>
            </a:r>
            <a:endParaRPr 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1602223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5251" y="432707"/>
            <a:ext cx="10639839" cy="2658363"/>
          </a:xfrm>
        </p:spPr>
        <p:txBody>
          <a:bodyPr>
            <a:normAutofit/>
          </a:bodyPr>
          <a:lstStyle/>
          <a:p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  <a:cs typeface="+mj-cs"/>
              </a:rPr>
              <a:t>近亲买赎预表神的救赎。</a:t>
            </a:r>
            <a:endParaRPr lang="en-US" altLang="zh-CN" sz="3600" b="1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  <a:cs typeface="+mj-cs"/>
            </a:endParaRPr>
          </a:p>
          <a:p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  <a:cs typeface="+mj-cs"/>
              </a:rPr>
              <a:t>惟有基督在我们还作罪人的时候为我们死，神的爱就在此向我们显明了。</a:t>
            </a:r>
            <a:r>
              <a:rPr lang="en-US" altLang="zh-CN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  <a:cs typeface="+mj-cs"/>
              </a:rPr>
              <a:t>		</a:t>
            </a:r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  <a:cs typeface="+mj-cs"/>
              </a:rPr>
              <a:t>罗 </a:t>
            </a:r>
            <a:r>
              <a:rPr lang="en-US" altLang="zh-CN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  <a:cs typeface="+mj-cs"/>
              </a:rPr>
              <a:t>5</a:t>
            </a:r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  <a:cs typeface="+mj-cs"/>
              </a:rPr>
              <a:t>：</a:t>
            </a:r>
            <a:r>
              <a:rPr lang="en-US" altLang="zh-CN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  <a:cs typeface="+mj-cs"/>
              </a:rPr>
              <a:t>8</a:t>
            </a:r>
          </a:p>
          <a:p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十字架。</a:t>
            </a:r>
            <a:endParaRPr lang="en-US" sz="3600" b="1" dirty="0"/>
          </a:p>
        </p:txBody>
      </p:sp>
      <p:pic>
        <p:nvPicPr>
          <p:cNvPr id="2" name="Picture 2" descr="C:\Documents and Settings\Leaf Huang\My Documents\Sermon Materials\Passion\Cross.jpg">
            <a:extLst>
              <a:ext uri="{FF2B5EF4-FFF2-40B4-BE49-F238E27FC236}">
                <a16:creationId xmlns:a16="http://schemas.microsoft.com/office/drawing/2014/main" id="{D3247E38-A3C6-B0E8-6DA5-B7B65E9CA5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2576" y="3180002"/>
            <a:ext cx="7338685" cy="32452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41478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2650" y="63048"/>
            <a:ext cx="7886700" cy="973817"/>
          </a:xfrm>
        </p:spPr>
        <p:txBody>
          <a:bodyPr/>
          <a:lstStyle/>
          <a:p>
            <a:pPr algn="ctr"/>
            <a:r>
              <a:rPr lang="zh-CN" altLang="en-US" b="1" dirty="0">
                <a:latin typeface="SimSun" panose="02010600030101010101" pitchFamily="2" charset="-122"/>
                <a:ea typeface="SimSun" panose="02010600030101010101" pitchFamily="2" charset="-122"/>
              </a:rPr>
              <a:t>波阿斯预表耶稣</a:t>
            </a:r>
            <a:endParaRPr lang="en-US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4704" y="1232807"/>
            <a:ext cx="10311848" cy="4944156"/>
          </a:xfrm>
        </p:spPr>
        <p:txBody>
          <a:bodyPr>
            <a:normAutofit/>
          </a:bodyPr>
          <a:lstStyle/>
          <a:p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  <a:cs typeface="+mj-cs"/>
              </a:rPr>
              <a:t>波阿斯预表耶稣，预表一个立约，也践约的神。</a:t>
            </a:r>
            <a:endParaRPr lang="en-US" altLang="zh-CN" sz="3600" b="1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  <a:cs typeface="+mj-cs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我们要从这个角度来看这段经文。</a:t>
            </a:r>
            <a:endParaRPr 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163997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2650" y="70159"/>
            <a:ext cx="7886700" cy="910609"/>
          </a:xfrm>
        </p:spPr>
        <p:txBody>
          <a:bodyPr/>
          <a:lstStyle/>
          <a:p>
            <a:pPr algn="ctr"/>
            <a:r>
              <a:rPr lang="zh-CN" altLang="en-US" b="1" dirty="0">
                <a:latin typeface="SimSun" panose="02010600030101010101" pitchFamily="2" charset="-122"/>
                <a:ea typeface="SimSun" panose="02010600030101010101" pitchFamily="2" charset="-122"/>
              </a:rPr>
              <a:t>不爽约的神</a:t>
            </a:r>
            <a:endParaRPr lang="en-US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5251" y="1120877"/>
            <a:ext cx="10371483" cy="5056086"/>
          </a:xfrm>
        </p:spPr>
        <p:txBody>
          <a:bodyPr/>
          <a:lstStyle/>
          <a:p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我实在是你一个至近的亲属。</a:t>
            </a:r>
            <a:endParaRPr lang="en-US" altLang="zh-CN" sz="3600" b="1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波阿斯知道他有买赎的责任。</a:t>
            </a:r>
            <a:endParaRPr lang="en-US" altLang="zh-CN" sz="3600" b="1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神从来没有忘记他与亚伯拉罕立的约。</a:t>
            </a:r>
            <a:endParaRPr lang="en-US" altLang="zh-CN" sz="3600" b="1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我下来是要救他们脱离埃及人的手，领他们出了那地，到美好、宽阔、流奶与蜜之地。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									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出 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3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8</a:t>
            </a: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耶稣说：这是我立约的血，为多人流出来的。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							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可 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14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24</a:t>
            </a:r>
            <a:endParaRPr 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796979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2650" y="91527"/>
            <a:ext cx="7886700" cy="974074"/>
          </a:xfrm>
        </p:spPr>
        <p:txBody>
          <a:bodyPr/>
          <a:lstStyle/>
          <a:p>
            <a:pPr algn="ctr"/>
            <a:r>
              <a:rPr lang="zh-CN" altLang="en-US" b="1" dirty="0">
                <a:latin typeface="SimSun" panose="02010600030101010101" pitchFamily="2" charset="-122"/>
                <a:ea typeface="SimSun" panose="02010600030101010101" pitchFamily="2" charset="-122"/>
              </a:rPr>
              <a:t>学习神的信实</a:t>
            </a:r>
            <a:endParaRPr lang="en-US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9977" y="1159201"/>
            <a:ext cx="10326757" cy="5017763"/>
          </a:xfrm>
        </p:spPr>
        <p:txBody>
          <a:bodyPr>
            <a:normAutofit/>
          </a:bodyPr>
          <a:lstStyle/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爱是一种强烈的委身。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TW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爱是恒久忍耐，又有恩慈；爱是不嫉妒；爱是不自夸，不张狂，不做害羞的事，不求自己的益处，不轻易发怒，不计算人的恶，不喜欢不义，只喜欢真理；凡事包容，凡事相信，凡事盼望，凡事忍耐。爱是永不止息。</a:t>
            </a:r>
            <a:r>
              <a:rPr lang="en-US" altLang="zh-TW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												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林前 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13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4-8</a:t>
            </a:r>
            <a:endParaRPr 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030997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5435" y="374401"/>
            <a:ext cx="10654748" cy="5802563"/>
          </a:xfrm>
        </p:spPr>
        <p:txBody>
          <a:bodyPr>
            <a:normAutofit/>
          </a:bodyPr>
          <a:lstStyle/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没有说，爱是罗曼蒂克，爱是来电。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倒是说，爱是恒久忍耐，凡事忍耐，永不止息。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对方不可爱，还是要爱。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委身的爱。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不是因为路得漂亮，波阿斯才爱她。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路得长得丑，波阿斯也要娶她。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因为有买赎的责任。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endParaRPr 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74737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2650" y="53070"/>
            <a:ext cx="7886700" cy="941160"/>
          </a:xfrm>
        </p:spPr>
        <p:txBody>
          <a:bodyPr/>
          <a:lstStyle/>
          <a:p>
            <a:pPr algn="ctr"/>
            <a:r>
              <a:rPr lang="zh-CN" altLang="en-US" b="1" dirty="0">
                <a:latin typeface="SimSun" panose="02010600030101010101" pitchFamily="2" charset="-122"/>
                <a:ea typeface="SimSun" panose="02010600030101010101" pitchFamily="2" charset="-122"/>
              </a:rPr>
              <a:t>委身的爱</a:t>
            </a:r>
            <a:endParaRPr lang="en-US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5435" y="1110343"/>
            <a:ext cx="10565295" cy="5066620"/>
          </a:xfrm>
        </p:spPr>
        <p:txBody>
          <a:bodyPr>
            <a:normAutofit/>
          </a:bodyPr>
          <a:lstStyle/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婚姻之中，更是如此。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你们作丈夫的，要爱你们的妻子，正如基督爱教会，为教会舍己。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					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弗 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5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25</a:t>
            </a: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你们作妻子的，当顺服自己的丈夫，如同顺服主。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								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弗 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5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22</a:t>
            </a: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彼此委身。</a:t>
            </a:r>
            <a:endParaRPr 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282148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2650" y="62727"/>
            <a:ext cx="7886700" cy="902074"/>
          </a:xfrm>
        </p:spPr>
        <p:txBody>
          <a:bodyPr/>
          <a:lstStyle/>
          <a:p>
            <a:pPr algn="ctr"/>
            <a:r>
              <a:rPr lang="zh-CN" altLang="en-US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求你用你的衣襟遮盖我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5069" y="1152001"/>
            <a:ext cx="10520569" cy="5532064"/>
          </a:xfrm>
        </p:spPr>
        <p:txBody>
          <a:bodyPr>
            <a:normAutofit/>
          </a:bodyPr>
          <a:lstStyle/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求你用你的衣襟遮盖我。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路得向波阿斯求婚。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我从你旁边经过，看见你的时候正动爱情，便用衣襟搭在你身上，遮盖你的赤体；又向你起誓，与你结盟，你就归於我。这是主耶和华说的。 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								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结 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16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8</a:t>
            </a: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衣襟，在希伯来文里的意思是“翅膀”。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愿耶和华照你所行的赏赐你。你来投靠耶和华以色列神的翅膀下，愿你满得他的赏赐。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	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得 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2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en-US" altLang="zh-CN" sz="3600" b="1">
                <a:latin typeface="SimSun" panose="02010600030101010101" pitchFamily="2" charset="-122"/>
                <a:ea typeface="SimSun" panose="02010600030101010101" pitchFamily="2" charset="-122"/>
              </a:rPr>
              <a:t>12</a:t>
            </a:r>
            <a:endParaRPr 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648978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免费圣经图片:: 路得的故事——第三部分">
            <a:extLst>
              <a:ext uri="{FF2B5EF4-FFF2-40B4-BE49-F238E27FC236}">
                <a16:creationId xmlns:a16="http://schemas.microsoft.com/office/drawing/2014/main" id="{ED6207C1-EB80-E90E-5EFD-A59BADDFBE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32540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FBEE45-8025-D9AB-70C6-E874630418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2043"/>
            <a:ext cx="10515600" cy="1021384"/>
          </a:xfrm>
        </p:spPr>
        <p:txBody>
          <a:bodyPr/>
          <a:lstStyle/>
          <a:p>
            <a:pPr algn="ctr"/>
            <a:r>
              <a:rPr lang="zh-CN" altLang="en-US" b="1" dirty="0">
                <a:latin typeface="SimSun" panose="02010600030101010101" pitchFamily="2" charset="-122"/>
                <a:ea typeface="SimSun" panose="02010600030101010101" pitchFamily="2" charset="-122"/>
              </a:rPr>
              <a:t>波阿斯没有侵犯路得</a:t>
            </a:r>
            <a:endParaRPr lang="en-US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D274CF-F229-8FFA-2940-B86AD6AA94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38030"/>
            <a:ext cx="10515600" cy="5173317"/>
          </a:xfrm>
        </p:spPr>
        <p:txBody>
          <a:bodyPr>
            <a:normAutofit fontScale="92500"/>
          </a:bodyPr>
          <a:lstStyle/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路得送上门来。而且两情相悦。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如果波阿斯要和路得发生亲密关系，路得大概不会拒绝。因为路</a:t>
            </a:r>
            <a:r>
              <a:rPr lang="zh-CN" altLang="en-US" sz="3600" b="1">
                <a:latin typeface="SimSun" panose="02010600030101010101" pitchFamily="2" charset="-122"/>
                <a:ea typeface="SimSun" panose="02010600030101010101" pitchFamily="2" charset="-122"/>
              </a:rPr>
              <a:t>得是迦南人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，还不熟悉律法。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摩押人是一个父亲和女儿乱伦的后代。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摩押的意思就是“从父亲来的”。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拿俄米和路得显然不知道，除波阿斯之外，还有一个比波阿斯更近的亲属。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但波阿斯知道。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我实在是你一个至近的亲属，只是还有一个人比我更近。</a:t>
            </a:r>
            <a:endParaRPr 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623575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693C6CC-714C-F9BE-F94C-D6B30F39E8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7134"/>
            <a:ext cx="10515600" cy="822601"/>
          </a:xfrm>
        </p:spPr>
        <p:txBody>
          <a:bodyPr/>
          <a:lstStyle/>
          <a:p>
            <a:pPr algn="ctr"/>
            <a:r>
              <a:rPr lang="zh-CN" altLang="en-US" b="1" dirty="0">
                <a:latin typeface="SimSun" panose="02010600030101010101" pitchFamily="2" charset="-122"/>
                <a:ea typeface="SimSun" panose="02010600030101010101" pitchFamily="2" charset="-122"/>
              </a:rPr>
              <a:t>波阿斯没有得罪神</a:t>
            </a:r>
            <a:endParaRPr lang="en-US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2BD830-15EB-EE3B-D8B6-D431F8B147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08822"/>
            <a:ext cx="10515600" cy="5635487"/>
          </a:xfrm>
        </p:spPr>
        <p:txBody>
          <a:bodyPr>
            <a:normAutofit/>
          </a:bodyPr>
          <a:lstStyle/>
          <a:p>
            <a:r>
              <a:rPr kumimoji="0" lang="zh-CN" alt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Sun" panose="02010600030101010101" pitchFamily="2" charset="-122"/>
                <a:ea typeface="SimSun" panose="02010600030101010101" pitchFamily="2" charset="-122"/>
              </a:rPr>
              <a:t>女儿啊，现在不要惧怕，凡你所说的，我必照著行；我本城的人都知道你是个贤德的女子。</a:t>
            </a:r>
            <a:endParaRPr kumimoji="0" lang="en-US" altLang="zh-CN" sz="3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波阿斯也喜欢路得。</a:t>
            </a:r>
            <a:endParaRPr lang="en-US" altLang="zh-CN" sz="3600" b="1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kumimoji="0" lang="zh-CN" alt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Sun" panose="02010600030101010101" pitchFamily="2" charset="-122"/>
                <a:ea typeface="SimSun" panose="02010600030101010101" pitchFamily="2" charset="-122"/>
              </a:rPr>
              <a:t>凡你所说的。波阿斯懂得路得的意思。</a:t>
            </a:r>
            <a:endParaRPr kumimoji="0" lang="en-US" altLang="zh-CN" sz="3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我懂的。</a:t>
            </a:r>
            <a:endParaRPr kumimoji="0" lang="en-US" altLang="zh-CN" sz="3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只是还有一个人比我更近。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“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只是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”,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有一点遗憾的味道。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波阿斯心里再愿意，也不愿悖逆神的律法。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波阿斯没有亲近路得，没有得罪神。</a:t>
            </a:r>
            <a:endParaRPr 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081402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6D4470-1B9D-7FB1-804A-FB2B59F23C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7133"/>
            <a:ext cx="10515600" cy="936901"/>
          </a:xfrm>
        </p:spPr>
        <p:txBody>
          <a:bodyPr/>
          <a:lstStyle/>
          <a:p>
            <a:pPr algn="ctr"/>
            <a:r>
              <a:rPr lang="zh-CN" altLang="en-US" b="1" dirty="0">
                <a:latin typeface="SimSun" panose="02010600030101010101" pitchFamily="2" charset="-122"/>
                <a:ea typeface="SimSun" panose="02010600030101010101" pitchFamily="2" charset="-122"/>
              </a:rPr>
              <a:t>路得记系列讲道</a:t>
            </a:r>
            <a:endParaRPr lang="en-US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211DC5-4124-A363-E9E6-E446AB79B3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58517"/>
            <a:ext cx="10515600" cy="5555974"/>
          </a:xfrm>
        </p:spPr>
        <p:txBody>
          <a:bodyPr>
            <a:normAutofit/>
          </a:bodyPr>
          <a:lstStyle/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路得是摩押人，嫁给了一个到摩押逃难的犹太人。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她的丈夫死了，路得成了一个年青的寡妇。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路得舍不得离开她的婆婆拿俄米，就跟着拿俄米回到犹大的伯利恒。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婆媳无以为生，路得就去麦田里，捡收割剩下的麦穗为生。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恰巧遇见麦田的主人波阿斯。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波阿斯年纪较大，但非常仁慈，善待路得。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就有了这段罗曼史。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endParaRPr 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241895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6B33AE-2373-6D41-4238-DEE24016D0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7074"/>
            <a:ext cx="10515600" cy="971688"/>
          </a:xfrm>
        </p:spPr>
        <p:txBody>
          <a:bodyPr/>
          <a:lstStyle/>
          <a:p>
            <a:pPr algn="ctr"/>
            <a:r>
              <a:rPr lang="zh-CN" altLang="en-US" b="1" dirty="0">
                <a:latin typeface="SimSun" panose="02010600030101010101" pitchFamily="2" charset="-122"/>
                <a:ea typeface="SimSun" panose="02010600030101010101" pitchFamily="2" charset="-122"/>
              </a:rPr>
              <a:t>我们该学的功课</a:t>
            </a:r>
            <a:endParaRPr lang="en-US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9AC89A-662B-05E8-561D-CBEE1FEED5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207604"/>
            <a:ext cx="10740887" cy="4969359"/>
          </a:xfrm>
        </p:spPr>
        <p:txBody>
          <a:bodyPr>
            <a:normAutofit/>
          </a:bodyPr>
          <a:lstStyle/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不是只要两情相悦，就可以发生亲密关系。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不是只要两人又都是基督徒，就可以发生亲密关系。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不是去法庭领了证，就可以发生亲密关系。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只有在婚姻内的夫妻，才可以有亲密关系。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只有在神和人面前的见证，又合乎圣经的教导之下的婚姻，才算婚姻。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光是在“教堂”结婚，也不算婚姻。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Las Vegas.</a:t>
            </a:r>
          </a:p>
          <a:p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endParaRPr 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560979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2650" y="91527"/>
            <a:ext cx="7886700" cy="909274"/>
          </a:xfrm>
        </p:spPr>
        <p:txBody>
          <a:bodyPr/>
          <a:lstStyle/>
          <a:p>
            <a:pPr algn="ctr"/>
            <a:r>
              <a:rPr lang="zh-CN" altLang="en-US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波阿斯的仁慈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0161" y="1094400"/>
            <a:ext cx="10580204" cy="5504520"/>
          </a:xfrm>
        </p:spPr>
        <p:txBody>
          <a:bodyPr>
            <a:normAutofit/>
          </a:bodyPr>
          <a:lstStyle/>
          <a:p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波阿斯说：「不可使人知道有女子到场上来」</a:t>
            </a:r>
            <a:endParaRPr lang="en-US" altLang="zh-CN" sz="3600" b="1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顾念路得的名节。</a:t>
            </a:r>
            <a:endParaRPr lang="en-US" altLang="zh-CN" sz="3600" b="1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又对路得说：「打开你所披的外衣。」他打开了，波阿斯就撮了六簸箕大麦，帮他扛在肩上，他便进城去了。</a:t>
            </a:r>
          </a:p>
          <a:p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六簸箕大麦，是聘礼？</a:t>
            </a:r>
          </a:p>
          <a:p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那人给了我六簸箕大麦，对我说：</a:t>
            </a:r>
            <a:r>
              <a:rPr lang="en-US" altLang="zh-CN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『</a:t>
            </a:r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你不可空手回去见你的婆婆。</a:t>
            </a:r>
            <a:r>
              <a:rPr lang="en-US" altLang="zh-CN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』</a:t>
            </a:r>
          </a:p>
          <a:p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没有忘记老人的需要。</a:t>
            </a:r>
            <a:endParaRPr lang="en-US" altLang="zh-CN" sz="3600" b="1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219999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2650" y="55527"/>
            <a:ext cx="7886700" cy="952474"/>
          </a:xfrm>
        </p:spPr>
        <p:txBody>
          <a:bodyPr/>
          <a:lstStyle/>
          <a:p>
            <a:pPr algn="ctr"/>
            <a:r>
              <a:rPr lang="zh-CN" altLang="en-US" b="1" dirty="0">
                <a:latin typeface="SimSun" panose="02010600030101010101" pitchFamily="2" charset="-122"/>
                <a:ea typeface="SimSun" panose="02010600030101010101" pitchFamily="2" charset="-122"/>
              </a:rPr>
              <a:t>拿俄米的信心</a:t>
            </a:r>
            <a:endParaRPr lang="en-US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5435" y="1087200"/>
            <a:ext cx="10565295" cy="5378400"/>
          </a:xfrm>
        </p:spPr>
        <p:txBody>
          <a:bodyPr/>
          <a:lstStyle/>
          <a:p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婆婆说：「女儿啊，你只管安坐等候，看这事怎样成就，因为那人今日不办成这事必不休息。」</a:t>
            </a:r>
            <a:endParaRPr lang="en-US" altLang="zh-CN" sz="3600" b="1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祷告交托以后，就应该安静等候，看这事怎样成就。</a:t>
            </a:r>
            <a:endParaRPr lang="en-US" altLang="zh-CN" sz="3600" b="1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我又告诉你们，你们祈求，就给你们；寻找，就寻见；叩门，就给你们开门。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												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路 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11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9</a:t>
            </a: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尽力以后，就交给神了。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林三刚弟兄的见证。</a:t>
            </a:r>
          </a:p>
          <a:p>
            <a:endParaRPr 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737521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2650" y="1"/>
            <a:ext cx="7886700" cy="1021080"/>
          </a:xfrm>
        </p:spPr>
        <p:txBody>
          <a:bodyPr/>
          <a:lstStyle/>
          <a:p>
            <a:pPr algn="ctr"/>
            <a:r>
              <a:rPr lang="zh-CN" altLang="en-US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拿俄米的爱心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5252" y="1104901"/>
            <a:ext cx="10565296" cy="5534438"/>
          </a:xfrm>
        </p:spPr>
        <p:txBody>
          <a:bodyPr>
            <a:normAutofit/>
          </a:bodyPr>
          <a:lstStyle/>
          <a:p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女儿啊，我不当为你找个安身之处，使你享福吗？</a:t>
            </a:r>
            <a:endParaRPr lang="en-US" altLang="zh-CN" sz="3600" b="1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路得出嫁后，拿俄米靠什么过日子？</a:t>
            </a:r>
            <a:endParaRPr lang="en-US" altLang="zh-CN" sz="3600" b="1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拿俄米没有为自己着想。</a:t>
            </a:r>
            <a:endParaRPr lang="en-US" altLang="zh-CN" sz="3600" b="1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爱是不求自己的益处。</a:t>
            </a:r>
            <a:endParaRPr lang="en-US" altLang="zh-CN" sz="3600" b="1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622553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DAD9CA-FD9A-CDE9-B7AC-5CD9A6A851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66530"/>
            <a:ext cx="10515600" cy="6102627"/>
          </a:xfrm>
        </p:spPr>
        <p:txBody>
          <a:bodyPr/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zh-CN" alt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Sun" panose="02010600030101010101" pitchFamily="2" charset="-122"/>
                <a:ea typeface="SimSun" panose="02010600030101010101" pitchFamily="2" charset="-122"/>
                <a:cs typeface="+mn-cs"/>
              </a:rPr>
              <a:t>其实拿俄米比路得更适合近亲买赎的规定。</a:t>
            </a:r>
            <a:endParaRPr kumimoji="0" lang="en-US" altLang="zh-CN" sz="3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imSun" panose="02010600030101010101" pitchFamily="2" charset="-122"/>
              <a:ea typeface="SimSun" panose="02010600030101010101" pitchFamily="2" charset="-122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zh-CN" alt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Sun" panose="02010600030101010101" pitchFamily="2" charset="-122"/>
                <a:ea typeface="SimSun" panose="02010600030101010101" pitchFamily="2" charset="-122"/>
                <a:cs typeface="+mn-cs"/>
              </a:rPr>
              <a:t>拿俄米的丈夫以利米勒的亲族中，有一个人名叫波阿斯，是一个大财主。</a:t>
            </a: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Sun" panose="02010600030101010101" pitchFamily="2" charset="-122"/>
                <a:ea typeface="SimSun" panose="02010600030101010101" pitchFamily="2" charset="-122"/>
                <a:cs typeface="+mn-cs"/>
              </a:rPr>
              <a:t>		</a:t>
            </a:r>
            <a:r>
              <a:rPr kumimoji="0" lang="zh-CN" alt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Sun" panose="02010600030101010101" pitchFamily="2" charset="-122"/>
                <a:ea typeface="SimSun" panose="02010600030101010101" pitchFamily="2" charset="-122"/>
                <a:cs typeface="+mn-cs"/>
              </a:rPr>
              <a:t>得 </a:t>
            </a: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Sun" panose="02010600030101010101" pitchFamily="2" charset="-122"/>
                <a:ea typeface="SimSun" panose="02010600030101010101" pitchFamily="2" charset="-122"/>
                <a:cs typeface="+mn-cs"/>
              </a:rPr>
              <a:t>2</a:t>
            </a:r>
            <a:r>
              <a:rPr kumimoji="0" lang="zh-CN" alt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Sun" panose="02010600030101010101" pitchFamily="2" charset="-122"/>
                <a:ea typeface="SimSun" panose="02010600030101010101" pitchFamily="2" charset="-122"/>
                <a:cs typeface="+mn-cs"/>
              </a:rPr>
              <a:t>：</a:t>
            </a: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Sun" panose="02010600030101010101" pitchFamily="2" charset="-122"/>
                <a:ea typeface="SimSun" panose="02010600030101010101" pitchFamily="2" charset="-122"/>
                <a:cs typeface="+mn-cs"/>
              </a:rPr>
              <a:t>1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zh-CN" alt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Sun" panose="02010600030101010101" pitchFamily="2" charset="-122"/>
                <a:ea typeface="SimSun" panose="02010600030101010101" pitchFamily="2" charset="-122"/>
                <a:cs typeface="+mn-cs"/>
              </a:rPr>
              <a:t>波阿斯是以利米勒，也就是拿俄米死去的丈夫，的至亲。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imSun" panose="02010600030101010101" pitchFamily="2" charset="-122"/>
              <a:ea typeface="SimSun" panose="02010600030101010101" pitchFamily="2" charset="-122"/>
              <a:cs typeface="+mn-cs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路得与波阿斯的关系更远。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而且路得是摩押人。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你要沐浴抹膏，换上衣服，下到场上。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	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得 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3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3</a:t>
            </a: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没有自己沐浴抹膏，换上衣服，下到场上。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爱是不求自己的益处。</a:t>
            </a:r>
          </a:p>
        </p:txBody>
      </p:sp>
    </p:spTree>
    <p:extLst>
      <p:ext uri="{BB962C8B-B14F-4D97-AF65-F5344CB8AC3E}">
        <p14:creationId xmlns:p14="http://schemas.microsoft.com/office/powerpoint/2010/main" val="1181464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2650" y="62727"/>
            <a:ext cx="7886700" cy="966874"/>
          </a:xfrm>
        </p:spPr>
        <p:txBody>
          <a:bodyPr/>
          <a:lstStyle/>
          <a:p>
            <a:pPr algn="ctr"/>
            <a:r>
              <a:rPr lang="zh-CN" altLang="en-US" b="1" dirty="0">
                <a:latin typeface="SimSun" panose="02010600030101010101" pitchFamily="2" charset="-122"/>
                <a:ea typeface="SimSun" panose="02010600030101010101" pitchFamily="2" charset="-122"/>
              </a:rPr>
              <a:t>今天的信息</a:t>
            </a:r>
            <a:endParaRPr lang="en-US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799" y="1188001"/>
            <a:ext cx="10460935" cy="5277403"/>
          </a:xfrm>
        </p:spPr>
        <p:txBody>
          <a:bodyPr>
            <a:normAutofit/>
          </a:bodyPr>
          <a:lstStyle/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神与我们立约，永不背约，永远信实。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我们要学习神的信实，委身的爱。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波阿斯的近亲买赎，是要付代价的。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学习波阿斯的自制，敬畏神。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委身的爱，也要付代价。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学习拿俄米的爱心，不求自己的益处。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当系主任的秘诀。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学习拿俄米的信心，安静等候神。</a:t>
            </a:r>
          </a:p>
          <a:p>
            <a:endParaRPr 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21444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70891" y="277587"/>
            <a:ext cx="11012557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路得的婆婆拿俄米对他说：「女儿啊，我不当为你找个安身之处，使你享福吗？ </a:t>
            </a:r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你与波阿斯的使女常在一处，波阿斯不是我们的亲族吗？他今夜在场上簸大麦； </a:t>
            </a:r>
          </a:p>
          <a:p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你要沐浴抹膏，换上衣服，下到场上，却不要使那人认出你来。你等他吃喝完了，到他睡的时候，你看准他睡的地方，就进去掀开他脚上的被，躺卧在那里，他必告诉你所当做的事。」 </a:t>
            </a:r>
            <a:r>
              <a:rPr lang="zh-TW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路得说：「凡你所吩咐的，我必遵行。」 </a:t>
            </a:r>
          </a:p>
        </p:txBody>
      </p:sp>
    </p:spTree>
    <p:extLst>
      <p:ext uri="{BB962C8B-B14F-4D97-AF65-F5344CB8AC3E}">
        <p14:creationId xmlns:p14="http://schemas.microsoft.com/office/powerpoint/2010/main" val="37215032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41074" y="195944"/>
            <a:ext cx="10878378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路得就下到场上，照他婆婆所吩咐他的而行。</a:t>
            </a:r>
            <a:r>
              <a:rPr lang="zh-CN" altLang="en-US" sz="3600" b="1" dirty="0">
                <a:latin typeface="Georgia" panose="02040502050405020303" pitchFamily="18" charset="0"/>
                <a:ea typeface="SimSun" panose="02010600030101010101" pitchFamily="2" charset="-122"/>
              </a:rPr>
              <a:t> </a:t>
            </a:r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波阿斯吃喝完了，心里欢畅，就去睡在麦堆旁边。路得便悄悄地来掀开他脚上的被，躺卧在那里。</a:t>
            </a:r>
            <a:r>
              <a:rPr lang="zh-CN" altLang="en-US" sz="3600" b="1" dirty="0">
                <a:solidFill>
                  <a:prstClr val="black"/>
                </a:solidFill>
                <a:latin typeface="Georgia" panose="02040502050405020303" pitchFamily="18" charset="0"/>
                <a:ea typeface="SimSun" panose="02010600030101010101" pitchFamily="2" charset="-122"/>
              </a:rPr>
              <a:t> </a:t>
            </a:r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到了夜半，那人忽然惊醒，翻过身来，不料有女子躺在他的脚下。</a:t>
            </a:r>
            <a:r>
              <a:rPr lang="zh-CN" altLang="en-US" sz="3600" b="1" dirty="0">
                <a:solidFill>
                  <a:prstClr val="black"/>
                </a:solidFill>
                <a:latin typeface="Georgia" panose="02040502050405020303" pitchFamily="18" charset="0"/>
                <a:ea typeface="SimSun" panose="02010600030101010101" pitchFamily="2" charset="-122"/>
              </a:rPr>
              <a:t> </a:t>
            </a:r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他就说：「你是谁？」回答说：「我是你的婢女路得。求你用你的衣襟遮盖我，因为你是我一个至近的亲属。」</a:t>
            </a:r>
            <a:r>
              <a:rPr lang="zh-CN" altLang="en-US" sz="3600" b="1" dirty="0">
                <a:solidFill>
                  <a:prstClr val="black"/>
                </a:solidFill>
                <a:latin typeface="Georgia" panose="02040502050405020303" pitchFamily="18" charset="0"/>
                <a:ea typeface="SimSun" panose="02010600030101010101" pitchFamily="2" charset="-122"/>
              </a:rPr>
              <a:t> </a:t>
            </a:r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波阿斯说：「女儿啊，愿你蒙耶和华赐福。你末後的恩比先前更大；因为少年人无论贫富，你都没有跟从。</a:t>
            </a:r>
            <a:r>
              <a:rPr lang="zh-CN" altLang="en-US" sz="3600" b="1" dirty="0">
                <a:solidFill>
                  <a:prstClr val="black"/>
                </a:solidFill>
                <a:latin typeface="Georgia" panose="02040502050405020303" pitchFamily="18" charset="0"/>
                <a:ea typeface="SimSun" panose="02010600030101010101" pitchFamily="2" charset="-122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991643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45435" y="244930"/>
            <a:ext cx="107442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女儿啊，现在不要惧怕，凡你所说的，我必照著行；我本城的人都知道你是个贤德的女子。 </a:t>
            </a:r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我实在是你一个至近的亲属，只是还有一个人比我更近。 你今夜在这里住宿，明早他若肯为你尽亲属的本分，就由他吧！倘若不肯，我指著永生的耶和华起誓，我必为你尽了本分，你只管躺到天亮。」 路得便在他脚下躺到天快亮，人彼此不能辨认的时候就起来了。波阿斯说：「不可使人知道有女子到场上来」； </a:t>
            </a:r>
          </a:p>
        </p:txBody>
      </p:sp>
    </p:spTree>
    <p:extLst>
      <p:ext uri="{BB962C8B-B14F-4D97-AF65-F5344CB8AC3E}">
        <p14:creationId xmlns:p14="http://schemas.microsoft.com/office/powerpoint/2010/main" val="24143500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0344" y="228601"/>
            <a:ext cx="1062493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又对路得说：「打开你所披的外衣。」他打开了，波阿斯就撮了六簸箕大麦，帮他扛在肩上，他便进城去了。 </a:t>
            </a:r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路得回到婆婆那里，婆婆说：「女儿啊，怎麽样了？」路得就将那人向他所行的述说了一遍， 又说：「那人给了我六簸箕大麦，对我说：</a:t>
            </a:r>
            <a:r>
              <a:rPr lang="en-US" altLang="zh-CN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『</a:t>
            </a:r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你不可空手回去见你的婆婆。</a:t>
            </a:r>
            <a:r>
              <a:rPr lang="en-US" altLang="zh-CN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』</a:t>
            </a:r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」 婆婆说：「女儿啊，你只管安坐等候，看这事怎样成就，因为那人今日不办成这事必不休息。」 </a:t>
            </a:r>
            <a:r>
              <a:rPr lang="en-US" altLang="zh-CN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					</a:t>
            </a:r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得 </a:t>
            </a:r>
            <a:r>
              <a:rPr lang="en-US" altLang="zh-CN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3:1-18</a:t>
            </a:r>
            <a:endParaRPr lang="zh-CN" altLang="en-US" sz="3600" b="1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7343021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2650" y="87542"/>
            <a:ext cx="7886700" cy="998310"/>
          </a:xfrm>
        </p:spPr>
        <p:txBody>
          <a:bodyPr/>
          <a:lstStyle/>
          <a:p>
            <a:pPr algn="ctr"/>
            <a:r>
              <a:rPr lang="zh-CN" altLang="en-US" b="1" dirty="0">
                <a:latin typeface="SimSun" panose="02010600030101010101" pitchFamily="2" charset="-122"/>
                <a:ea typeface="SimSun" panose="02010600030101010101" pitchFamily="2" charset="-122"/>
              </a:rPr>
              <a:t>不容易了解的一段经文</a:t>
            </a:r>
            <a:endParaRPr lang="en-US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3426" y="1216479"/>
            <a:ext cx="10192578" cy="4960484"/>
          </a:xfrm>
        </p:spPr>
        <p:txBody>
          <a:bodyPr>
            <a:normAutofit/>
          </a:bodyPr>
          <a:lstStyle/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误解经文，被魔鬼利用。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路得和波阿斯并没有发生亲密关系。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东方闪电。</a:t>
            </a:r>
            <a:endParaRPr 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662531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2650" y="120198"/>
            <a:ext cx="7886700" cy="924831"/>
          </a:xfrm>
        </p:spPr>
        <p:txBody>
          <a:bodyPr/>
          <a:lstStyle/>
          <a:p>
            <a:pPr algn="ctr"/>
            <a:r>
              <a:rPr lang="zh-CN" altLang="en-US" b="1" dirty="0">
                <a:latin typeface="SimSun" panose="02010600030101010101" pitchFamily="2" charset="-122"/>
                <a:ea typeface="SimSun" panose="02010600030101010101" pitchFamily="2" charset="-122"/>
              </a:rPr>
              <a:t>近亲买赎</a:t>
            </a:r>
            <a:endParaRPr lang="en-US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5069" y="1175657"/>
            <a:ext cx="10356573" cy="5001306"/>
          </a:xfrm>
        </p:spPr>
        <p:txBody>
          <a:bodyPr>
            <a:normAutofit/>
          </a:bodyPr>
          <a:lstStyle/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弟兄同居，若死了一个，没有儿子，死人的妻不可出嫁外人，他丈夫的兄弟当尽弟兄的本分，娶他为妻，与他同房。 </a:t>
            </a:r>
            <a:r>
              <a:rPr lang="zh-TW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妇人生的长子必归死兄的名下，免得他的名在以色列中涂抹了。 </a:t>
            </a:r>
            <a:r>
              <a:rPr lang="en-US" altLang="zh-TW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				</a:t>
            </a:r>
            <a:r>
              <a:rPr lang="en-US" altLang="zh-TW" sz="3600" b="1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						</a:t>
            </a:r>
            <a:r>
              <a:rPr lang="zh-CN" altLang="en-US" sz="3600" b="1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申 </a:t>
            </a:r>
            <a:r>
              <a:rPr lang="en-US" altLang="zh-CN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25</a:t>
            </a:r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en-US" altLang="zh-CN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5-6</a:t>
            </a:r>
          </a:p>
          <a:p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在路得的时候，已经延伸到其他近亲了。</a:t>
            </a:r>
            <a:endParaRPr lang="zh-TW" altLang="en-US" sz="3600" b="1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endParaRPr 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216416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2650" y="152855"/>
            <a:ext cx="7886700" cy="892174"/>
          </a:xfrm>
        </p:spPr>
        <p:txBody>
          <a:bodyPr/>
          <a:lstStyle/>
          <a:p>
            <a:pPr algn="ctr"/>
            <a:r>
              <a:rPr lang="zh-CN" altLang="en-US" b="1" dirty="0">
                <a:latin typeface="SimSun" panose="02010600030101010101" pitchFamily="2" charset="-122"/>
                <a:ea typeface="SimSun" panose="02010600030101010101" pitchFamily="2" charset="-122"/>
              </a:rPr>
              <a:t>一个责任与义务</a:t>
            </a:r>
            <a:endParaRPr lang="en-US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5617" y="1340720"/>
            <a:ext cx="10923104" cy="4841420"/>
          </a:xfrm>
        </p:spPr>
        <p:txBody>
          <a:bodyPr>
            <a:noAutofit/>
          </a:bodyPr>
          <a:lstStyle/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那人若不愿意娶他哥哥的妻，他哥哥的妻就要到城门长老那里，说：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『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我丈夫的兄弟不肯在以色列中兴起他哥哥的名字，不给我尽弟兄的本分。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』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 </a:t>
            </a:r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本城的长老就要召那人来问他，他若执意说：</a:t>
            </a:r>
            <a:r>
              <a:rPr lang="en-US" altLang="zh-CN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『</a:t>
            </a:r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我不愿意娶他</a:t>
            </a:r>
            <a:r>
              <a:rPr lang="en-US" altLang="zh-CN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』</a:t>
            </a:r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， 他哥哥的妻就要当著长老到那人的跟前，脱了他的鞋，吐唾沫在他脸上，说：</a:t>
            </a:r>
            <a:r>
              <a:rPr lang="en-US" altLang="zh-CN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『</a:t>
            </a:r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凡不为哥哥建立家室的都要这样待他。</a:t>
            </a:r>
            <a:r>
              <a:rPr lang="en-US" altLang="zh-CN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』</a:t>
            </a:r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 </a:t>
            </a:r>
            <a:r>
              <a:rPr lang="zh-TW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在以色列中，他的名必称为脱鞋之家。」 </a:t>
            </a:r>
            <a:r>
              <a:rPr lang="en-US" altLang="zh-TW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		</a:t>
            </a:r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申 </a:t>
            </a:r>
            <a:r>
              <a:rPr lang="en-US" altLang="zh-CN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25</a:t>
            </a:r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en-US" altLang="zh-CN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7-10</a:t>
            </a:r>
            <a:endParaRPr lang="zh-TW" altLang="en-US" sz="3600" b="1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endParaRPr 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347076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1973</TotalTime>
  <Words>2949</Words>
  <Application>Microsoft Office PowerPoint</Application>
  <PresentationFormat>Widescreen</PresentationFormat>
  <Paragraphs>118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1" baseType="lpstr">
      <vt:lpstr>SimSun</vt:lpstr>
      <vt:lpstr>Arial</vt:lpstr>
      <vt:lpstr>Calibri</vt:lpstr>
      <vt:lpstr>Calibri Light</vt:lpstr>
      <vt:lpstr>Georgia</vt:lpstr>
      <vt:lpstr>Office 2013 - 2022 Theme</vt:lpstr>
      <vt:lpstr>求你用你的衣襟遮盖我</vt:lpstr>
      <vt:lpstr>路得记系列讲道</vt:lpstr>
      <vt:lpstr>PowerPoint Presentation</vt:lpstr>
      <vt:lpstr>PowerPoint Presentation</vt:lpstr>
      <vt:lpstr>PowerPoint Presentation</vt:lpstr>
      <vt:lpstr>PowerPoint Presentation</vt:lpstr>
      <vt:lpstr>不容易了解的一段经文</vt:lpstr>
      <vt:lpstr>近亲买赎</vt:lpstr>
      <vt:lpstr>一个责任与义务</vt:lpstr>
      <vt:lpstr>PowerPoint Presentation</vt:lpstr>
      <vt:lpstr>波阿斯预表耶稣</vt:lpstr>
      <vt:lpstr>不爽约的神</vt:lpstr>
      <vt:lpstr>学习神的信实</vt:lpstr>
      <vt:lpstr>PowerPoint Presentation</vt:lpstr>
      <vt:lpstr>委身的爱</vt:lpstr>
      <vt:lpstr>求你用你的衣襟遮盖我</vt:lpstr>
      <vt:lpstr>PowerPoint Presentation</vt:lpstr>
      <vt:lpstr>波阿斯没有侵犯路得</vt:lpstr>
      <vt:lpstr>波阿斯没有得罪神</vt:lpstr>
      <vt:lpstr>我们该学的功课</vt:lpstr>
      <vt:lpstr>波阿斯的仁慈</vt:lpstr>
      <vt:lpstr>拿俄米的信心</vt:lpstr>
      <vt:lpstr>拿俄米的爱心</vt:lpstr>
      <vt:lpstr>PowerPoint Presentation</vt:lpstr>
      <vt:lpstr>今天的信息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求你用你的衣襟遮盖我</dc:title>
  <dc:creator>Huang Leaf</dc:creator>
  <cp:lastModifiedBy>Leaf Huang</cp:lastModifiedBy>
  <cp:revision>28</cp:revision>
  <dcterms:created xsi:type="dcterms:W3CDTF">2016-03-03T01:55:36Z</dcterms:created>
  <dcterms:modified xsi:type="dcterms:W3CDTF">2025-03-16T00:19:45Z</dcterms:modified>
</cp:coreProperties>
</file>