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3"/>
  </p:notesMasterIdLst>
  <p:sldIdLst>
    <p:sldId id="949" r:id="rId2"/>
    <p:sldId id="956" r:id="rId3"/>
    <p:sldId id="951" r:id="rId4"/>
    <p:sldId id="952" r:id="rId5"/>
    <p:sldId id="953" r:id="rId6"/>
    <p:sldId id="954" r:id="rId7"/>
    <p:sldId id="958" r:id="rId8"/>
    <p:sldId id="960" r:id="rId9"/>
    <p:sldId id="963" r:id="rId10"/>
    <p:sldId id="964" r:id="rId11"/>
    <p:sldId id="1099" r:id="rId12"/>
    <p:sldId id="966" r:id="rId13"/>
    <p:sldId id="967" r:id="rId14"/>
    <p:sldId id="1090" r:id="rId15"/>
    <p:sldId id="1095" r:id="rId16"/>
    <p:sldId id="1073" r:id="rId17"/>
    <p:sldId id="1074" r:id="rId18"/>
    <p:sldId id="1077" r:id="rId19"/>
    <p:sldId id="1078" r:id="rId20"/>
    <p:sldId id="1079" r:id="rId21"/>
    <p:sldId id="1094" r:id="rId22"/>
    <p:sldId id="1080" r:id="rId23"/>
    <p:sldId id="1096" r:id="rId24"/>
    <p:sldId id="1071" r:id="rId25"/>
    <p:sldId id="1084" r:id="rId26"/>
    <p:sldId id="1085" r:id="rId27"/>
    <p:sldId id="1086" r:id="rId28"/>
    <p:sldId id="1089" r:id="rId29"/>
    <p:sldId id="1087" r:id="rId30"/>
    <p:sldId id="1092" r:id="rId31"/>
    <p:sldId id="1097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6327"/>
  </p:normalViewPr>
  <p:slideViewPr>
    <p:cSldViewPr snapToGrid="0">
      <p:cViewPr varScale="1">
        <p:scale>
          <a:sx n="123" d="100"/>
          <a:sy n="123" d="100"/>
        </p:scale>
        <p:origin x="6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1248C2-7D64-6E45-A2E7-65F36F6F376C}" type="datetimeFigureOut">
              <a:rPr lang="en-US" smtClean="0"/>
              <a:t>5/25/25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7534B3-E2EF-2246-BF46-FAB817E36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769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4CA25A-3160-4F73-90AD-70E4A7128A7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97736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015055-3421-3AB6-09F7-F7E2817CDA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8CE1A00-A882-66AE-EC4E-6AD9C0F1460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46DAC46-E850-0AE7-B13E-79C9538922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443F9C-27F0-428D-2062-9DC116D636F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4CA25A-3160-4F73-90AD-70E4A7128A7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17233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831AF7-8958-48AC-098F-E13075B1FB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DE9CFBB-D7DA-108C-1C25-C4F9E0D55B8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2B5F2C2-505F-B866-6C39-72A7B9C159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30B100-FDC3-9C43-FFC0-5E905DDCAF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4CA25A-3160-4F73-90AD-70E4A7128A7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55379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78B4D5-E4DC-BA0B-F7F4-C0245D7D9C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DFFD1D7-52C0-B447-17D7-33E99CBEF97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8B4ED39-B923-A1B2-E7F5-CB554C2353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A847AC-B60E-3E07-E0F9-8C38230518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4CA25A-3160-4F73-90AD-70E4A7128A7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61537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7FD0C7-DF65-490B-AD45-CC6FCB69BF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1F1081B-F1EB-1078-7E75-7A874DE40B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48B219C-6A1F-9013-6850-47223E12FE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BEDBDA-4606-4FA2-61AF-224CAC7B46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4CA25A-3160-4F73-90AD-70E4A7128A7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41421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43E561-6521-52EC-19D2-1B8900E4C5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9A49848-FA9D-408F-1DE2-B493C102D69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3B6B0DA-7F14-82C2-1698-F766E60AC9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96F5C1-C7C3-D1FE-4006-E77904B726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4CA25A-3160-4F73-90AD-70E4A7128A7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05197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A4A07F-8188-B46A-3E7B-47E649E06E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389DF84-B8E8-BFD8-659B-AAD76E390EF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CF1BE6B-4FC9-22C3-8109-82988A4CF8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E048B5-ACCF-5908-0CCA-D0D28E06EB8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4CA25A-3160-4F73-90AD-70E4A7128A7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97539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5F0980-71F5-17ED-D3E5-DF36D3E39D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F6185E8-483A-BE2C-5150-405C3C612EE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989EC88-0DEB-969D-8F13-74CFCF3588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83AE0F-832E-D66C-CE9B-00B2D53944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4CA25A-3160-4F73-90AD-70E4A7128A7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89784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77E74C-4567-CE43-9620-F1604E1B99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3A5118C-DE14-B7AA-7893-F58D336E07A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7E9874B-ECF5-C16E-0267-50A6D3CEF0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475DBF-DF2E-41F1-2B24-FB23792E8D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4CA25A-3160-4F73-90AD-70E4A7128A7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77088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5EBE68-3F94-80AA-19B3-2ACE1E4E11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E96C5FC-877B-4FE8-8DD3-35D5F2EA97E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CB75FF6-B751-23F0-0225-772E42970A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FF3B4C-BDB5-8668-C914-5CFCA1252A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4CA25A-3160-4F73-90AD-70E4A7128A7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26914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FCDA49-C8D3-938E-901F-84BA611E5F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075869D-CE30-923B-06CE-C8B79AE1B1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D159326-C6FD-81D7-934C-707D57F074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B23996-B6DE-CCB8-F8DA-66538539B6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4CA25A-3160-4F73-90AD-70E4A7128A7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0167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631D20-D26D-132C-4944-DDF30B8C99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4666210-D661-0EB1-863D-C3861A5C4FD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5F303D5-E661-00F5-6D35-178DAA881A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23888B-2A75-4A04-71B1-94E9F3664B6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4CA25A-3160-4F73-90AD-70E4A7128A7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41040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799D52-AC47-0EC2-6993-1A68293955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D9B896B-F8A4-E5E0-D772-8501E5D640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678F17A-B192-A482-6A5B-6D8890504A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AF579A-0325-54C4-CFAB-8A5B4B8D08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4CA25A-3160-4F73-90AD-70E4A7128A7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59599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FE4818-B60C-6EE6-5878-173D695482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2D402A6-B677-B0FD-AB0A-AB00EE5AA35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7284855-C310-F130-FC52-D2B6282078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C80C8E-B810-A12C-7E11-9B2C01AE954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4CA25A-3160-4F73-90AD-70E4A7128A7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896789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1FF012-368E-920B-F22E-A21681906A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3316C73-4106-81A8-EB75-CC3114CC636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2EC54E5-A696-A750-C1B2-AC8E8B722C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F6A987-715C-5405-02BC-55B48B23814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4CA25A-3160-4F73-90AD-70E4A7128A7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8873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ABB37F-1CF4-69D6-1578-CEBC3D2A15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11254F5-B26D-80F7-D79A-93AEC9F3831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5AF3CE0-A997-4EB7-873E-0FCC62ABF9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824803-773A-27C4-549F-BA1F23DC024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4CA25A-3160-4F73-90AD-70E4A7128A7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9186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20FFAD-67E4-A8DC-95D0-17632D5CBB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EE87A62-4CFA-3296-0378-BBA1B9AAE6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8E22D04-7681-9829-60E4-3344C74ED6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F0F967-B6C6-7904-CAD6-1B6D0424729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4CA25A-3160-4F73-90AD-70E4A7128A7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46531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DD0752-B604-BB9D-0DE0-033CF91C98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792BD22-AE4A-B1CF-6C3E-13AD4B31EF2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F67B5F6-8FC5-0791-53FD-1146AE8C58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13224-E19D-7B1E-1E94-B9ED3E6EF3A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4CA25A-3160-4F73-90AD-70E4A7128A7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66899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259CD2-B082-1EE4-80E0-68EFE58A7E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76AA694-AECD-A1EF-471A-38894594B6B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6C11144-BC01-D50A-FA6A-69C26C387A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79B736-0CCF-F694-AF3E-6B11D035F5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4CA25A-3160-4F73-90AD-70E4A7128A7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42607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553FD5-BFB6-87C3-06B8-E8248E6E0F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AFBA7D9-D927-BCD3-5DAB-17617593023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6DC0D37-E369-BB57-70E1-B29A1DF6D4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B04D07-ED6B-A6EE-04C7-CE117B9FED3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4CA25A-3160-4F73-90AD-70E4A7128A7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9893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A678E4-F961-33A8-6933-59DEC8776F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30925DB-B8D4-18AA-D8A8-5390BA335AD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B275C1C-0D3A-A30C-5397-5834A876FA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0B7A59-1851-9655-348D-77F86C097C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4CA25A-3160-4F73-90AD-70E4A7128A7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64379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84A32F-793F-9C1E-9BA5-C6ECB1539E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F328F7E-3D52-4392-71EB-DCFCDEA0BF3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CB9466C-FFDC-AF07-25E9-0D14D1CC35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ABF97A-6D54-8BC9-0A8C-237651CEA96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4CA25A-3160-4F73-90AD-70E4A7128A7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6185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B93EA0-6098-6DEB-26B3-EBA113FEC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F19292-59BB-EFB3-ACD6-96F1AB4C1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75C7F-86F1-8C5E-C1A6-A5002FBDF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159164-8D45-4D20-BCF6-666FE98EEE0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45066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B50A7D-5F3C-6CF5-B3DD-AD219EFDD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A1C3A-0271-A411-06A2-2378E8F7B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14901-C119-79B2-5C9E-28EFB6110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7E35627-DB8C-4E0A-B4A6-A5F63CB56AD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44154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3AEFD9-CC4D-04CA-6809-E83202049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0036C-F4EF-DFF3-5FE6-5E610BA43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B4FFE1-8C96-577A-EDB3-150CB0E90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884BBCB-CC61-4DB2-8EBD-79E845644B6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7779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CD5ED7-E946-361F-CFD9-FE3CD9F06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A96FE-F4A5-83ED-29A5-E6DFE8B70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6AFEC1-13AD-C82D-7629-7E1CDCB15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35BB409-BFEA-46C5-9518-4CCB2127C55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299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E1910D-2D6C-5557-AD2D-AF2CA93BD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F8043C-5A28-3070-8628-290330561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403B1B-49C1-D143-D41F-5E3BCD223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F3EE31F-9C72-4820-B339-0A53CC168F8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6323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295D2E-B609-E547-127F-DB733FBDF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1C1549-7FE2-15E4-955D-11076DC8F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4F0639-08DD-70AD-E5FC-B237AB24A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04CD1F-BE48-4CAC-8B9E-840EE9087F0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96266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C8843E-7D16-F2BA-A8E9-53A9FE11B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07AF81-D519-6D4D-92ED-1D3F125EF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607D13-68DF-C8A6-F90B-8BBA8950F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584982-EA16-4597-8885-47EF597E8D7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76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496B1E-7BA5-7EC1-5394-DA93D348D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0393EE-79A1-0A67-F139-17CCEF7E8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86E939-559B-953F-F5E8-FEE861568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606D6F7-7BF9-43DC-941E-FF2EAB5D7F7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44861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B5C416-DBD6-11D0-455F-372D52D94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98378D-2FF4-4CEC-2A65-587A560B3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9FD23F-0731-2EC8-ADC6-DBF1A561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932EB7-F155-4C2F-A9F9-C71DA8B4BCA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80137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19483F-DE6E-3A0E-8660-DFEE781C3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246311-D130-2336-5071-2B863179C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10DF15-0503-D768-0252-5E3663DC3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3DC486-00ED-4B59-A0BA-6F40EDEFA29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11156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D376F4-DD49-E80C-6F23-AC8C98B50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FD50C2-D658-C410-309F-79F40E35E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38D2D2-96F9-BF1C-BE7B-BF2DEAC73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8FB1F72-3EF2-4CCB-9E12-3A97558252B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79261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43BA026-248C-F9BE-0096-8593250174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61C168C-5454-493E-6227-B89851A69C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E21B58E-CEB9-2341-C07A-65579595CDD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a typeface="PMingLiU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380C309-5982-CF21-9682-87701FC4230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a typeface="PMingLiU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557F44F-79F0-0808-C8C5-6A297050A5C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a typeface="PMingLiU" panose="02020500000000000000" pitchFamily="18" charset="-120"/>
              </a:defRPr>
            </a:lvl1pPr>
          </a:lstStyle>
          <a:p>
            <a:pPr>
              <a:defRPr/>
            </a:pPr>
            <a:fld id="{4ACA7434-0E83-4011-8DB5-B3B83A6A0D4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8383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2E534A8-5A53-30F7-3E06-8EF88D22F0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0527" y="518623"/>
            <a:ext cx="7290946" cy="3727174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SimHei" panose="02010609060101010101" pitchFamily="49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SimHei" panose="02010609060101010101" pitchFamily="49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SimHei" panose="02010609060101010101" pitchFamily="49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SimHei" panose="02010609060101010101" pitchFamily="49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SimHei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SimHei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SimHei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SimHei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SimHei" panose="02010609060101010101" pitchFamily="49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</a:t>
            </a: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以利亚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的心志和能力</a:t>
            </a:r>
            <a:endParaRPr kumimoji="0" lang="en-US" altLang="zh-CN" sz="5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（玛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4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：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5-6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）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赵胜利弟兄</a:t>
            </a:r>
            <a:endParaRPr kumimoji="0" lang="zh-TW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25505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38BEE2-536B-CD96-F41C-E7AE3551E3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D6E831C-73DD-D115-37B4-698C84166189}"/>
              </a:ext>
            </a:extLst>
          </p:cNvPr>
          <p:cNvSpPr txBox="1"/>
          <p:nvPr/>
        </p:nvSpPr>
        <p:spPr>
          <a:xfrm>
            <a:off x="425278" y="129344"/>
            <a:ext cx="11518366" cy="586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Ⅰ.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以利亚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。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时代背景；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身穿毛衣，腰束皮带的先知；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名字就是使命的先知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---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「耶和华是神」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顺服的先知；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祷告的先知；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刚强壮胆的先知；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大有能力的先知；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 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一生行了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14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个神迹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,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能叫死人复活，能呼火唤雨。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C283F4-4588-651D-1518-B1D64E46F4E9}"/>
              </a:ext>
            </a:extLst>
          </p:cNvPr>
          <p:cNvSpPr txBox="1"/>
          <p:nvPr/>
        </p:nvSpPr>
        <p:spPr>
          <a:xfrm>
            <a:off x="6389511" y="3429000"/>
            <a:ext cx="5633155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【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王上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18:40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以利亚对他们说、拿住巴力的先知、不容一人逃脱。众人就拿住他们．以利亚带他们到基顺河边、在那里杀了他们。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】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46146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C3DF8E-E100-8DE7-D405-43F9C1DE60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53DB0C-B615-45D3-848E-B33AC5A34FB6}"/>
              </a:ext>
            </a:extLst>
          </p:cNvPr>
          <p:cNvSpPr txBox="1"/>
          <p:nvPr/>
        </p:nvSpPr>
        <p:spPr>
          <a:xfrm>
            <a:off x="425278" y="129344"/>
            <a:ext cx="11518366" cy="64448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Ⅰ.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以利亚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。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时代背景；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身穿毛衣，腰束皮带的先知；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名字就是使命的先知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---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「耶和华是神」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顺服的先知；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祷告的先知；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刚强壮胆的先知；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大有能力的先知；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 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一生行了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14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个神迹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,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能叫死人复活，能呼火唤雨。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 ·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他的能力来自祷告，来自他的信心，与神亲密的关系。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283E7CB-D846-CC5B-0CF4-002B0EF4FC93}"/>
              </a:ext>
            </a:extLst>
          </p:cNvPr>
          <p:cNvSpPr txBox="1"/>
          <p:nvPr/>
        </p:nvSpPr>
        <p:spPr>
          <a:xfrm>
            <a:off x="6310489" y="3839403"/>
            <a:ext cx="5633155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【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王上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41: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以利亚上了迦密山顶、屈身在地、将脸伏在两膝中．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……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45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霎时间天因风云黑暗、降下大雨。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】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9617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D9B145-3C07-985C-06D6-084CE061F1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4713409-E544-2DE8-4797-BDCC11556101}"/>
              </a:ext>
            </a:extLst>
          </p:cNvPr>
          <p:cNvSpPr txBox="1"/>
          <p:nvPr/>
        </p:nvSpPr>
        <p:spPr>
          <a:xfrm>
            <a:off x="425278" y="129344"/>
            <a:ext cx="11518366" cy="52260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Ⅰ.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以利亚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。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时代背景；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身穿毛衣，腰束皮带的先知；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名字就是使命的先知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---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「耶和华是神」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顺服的先知；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祷告的先知；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刚强壮胆的先知；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大有能力的先知；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29811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B5F746-CCF4-C0AC-8537-0BFD46FB10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DADC993-D9BA-246F-3834-DD8B00007635}"/>
              </a:ext>
            </a:extLst>
          </p:cNvPr>
          <p:cNvSpPr txBox="1"/>
          <p:nvPr/>
        </p:nvSpPr>
        <p:spPr>
          <a:xfrm>
            <a:off x="425278" y="129344"/>
            <a:ext cx="11518366" cy="586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Ⅰ.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以利亚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。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时代背景；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身穿毛衣，腰束皮带的先知；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名字就是使命的先知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---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「耶和华是神」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顺服的先知；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祷告的先知；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刚强壮胆的先知；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大有能力的先知；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一位好师傅。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347766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F35BB4-FFFB-A808-2F56-FAAEA3C8E0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4">
            <a:extLst>
              <a:ext uri="{FF2B5EF4-FFF2-40B4-BE49-F238E27FC236}">
                <a16:creationId xmlns:a16="http://schemas.microsoft.com/office/drawing/2014/main" id="{ED7F6590-82D8-FF82-3F73-90B5022048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61" t="13171" r="28882" b="42616"/>
          <a:stretch>
            <a:fillRect/>
          </a:stretch>
        </p:blipFill>
        <p:spPr bwMode="auto">
          <a:xfrm>
            <a:off x="1422400" y="0"/>
            <a:ext cx="5102225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5">
            <a:extLst>
              <a:ext uri="{FF2B5EF4-FFF2-40B4-BE49-F238E27FC236}">
                <a16:creationId xmlns:a16="http://schemas.microsoft.com/office/drawing/2014/main" id="{D05F013F-E68D-F887-E3E7-BF93A3DDD6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0138" y="1200151"/>
            <a:ext cx="123825" cy="1238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5" name="AutoShape 6">
            <a:extLst>
              <a:ext uri="{FF2B5EF4-FFF2-40B4-BE49-F238E27FC236}">
                <a16:creationId xmlns:a16="http://schemas.microsoft.com/office/drawing/2014/main" id="{4C5651C2-7DC1-84C4-C0A0-B88554C15E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0499" y="1006475"/>
            <a:ext cx="1112838" cy="376238"/>
          </a:xfrm>
          <a:prstGeom prst="wedgeRectCallout">
            <a:avLst>
              <a:gd name="adj1" fmla="val -70972"/>
              <a:gd name="adj2" fmla="val 17509"/>
            </a:avLst>
          </a:prstGeom>
          <a:solidFill>
            <a:srgbClr val="6633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撒玛利亚</a:t>
            </a:r>
          </a:p>
        </p:txBody>
      </p:sp>
      <p:sp>
        <p:nvSpPr>
          <p:cNvPr id="6" name="Freeform 13">
            <a:extLst>
              <a:ext uri="{FF2B5EF4-FFF2-40B4-BE49-F238E27FC236}">
                <a16:creationId xmlns:a16="http://schemas.microsoft.com/office/drawing/2014/main" id="{43C92A48-8437-D3F4-7CCC-F11DEFAC5996}"/>
              </a:ext>
            </a:extLst>
          </p:cNvPr>
          <p:cNvSpPr>
            <a:spLocks/>
          </p:cNvSpPr>
          <p:nvPr/>
        </p:nvSpPr>
        <p:spPr bwMode="auto">
          <a:xfrm>
            <a:off x="4505324" y="0"/>
            <a:ext cx="363538" cy="5060950"/>
          </a:xfrm>
          <a:custGeom>
            <a:avLst/>
            <a:gdLst>
              <a:gd name="T0" fmla="*/ 194 w 229"/>
              <a:gd name="T1" fmla="*/ 0 h 3188"/>
              <a:gd name="T2" fmla="*/ 204 w 229"/>
              <a:gd name="T3" fmla="*/ 23 h 3188"/>
              <a:gd name="T4" fmla="*/ 196 w 229"/>
              <a:gd name="T5" fmla="*/ 55 h 3188"/>
              <a:gd name="T6" fmla="*/ 158 w 229"/>
              <a:gd name="T7" fmla="*/ 47 h 3188"/>
              <a:gd name="T8" fmla="*/ 146 w 229"/>
              <a:gd name="T9" fmla="*/ 83 h 3188"/>
              <a:gd name="T10" fmla="*/ 175 w 229"/>
              <a:gd name="T11" fmla="*/ 139 h 3188"/>
              <a:gd name="T12" fmla="*/ 176 w 229"/>
              <a:gd name="T13" fmla="*/ 184 h 3188"/>
              <a:gd name="T14" fmla="*/ 132 w 229"/>
              <a:gd name="T15" fmla="*/ 197 h 3188"/>
              <a:gd name="T16" fmla="*/ 124 w 229"/>
              <a:gd name="T17" fmla="*/ 226 h 3188"/>
              <a:gd name="T18" fmla="*/ 183 w 229"/>
              <a:gd name="T19" fmla="*/ 301 h 3188"/>
              <a:gd name="T20" fmla="*/ 182 w 229"/>
              <a:gd name="T21" fmla="*/ 377 h 3188"/>
              <a:gd name="T22" fmla="*/ 144 w 229"/>
              <a:gd name="T23" fmla="*/ 384 h 3188"/>
              <a:gd name="T24" fmla="*/ 164 w 229"/>
              <a:gd name="T25" fmla="*/ 492 h 3188"/>
              <a:gd name="T26" fmla="*/ 148 w 229"/>
              <a:gd name="T27" fmla="*/ 533 h 3188"/>
              <a:gd name="T28" fmla="*/ 148 w 229"/>
              <a:gd name="T29" fmla="*/ 576 h 3188"/>
              <a:gd name="T30" fmla="*/ 175 w 229"/>
              <a:gd name="T31" fmla="*/ 641 h 3188"/>
              <a:gd name="T32" fmla="*/ 162 w 229"/>
              <a:gd name="T33" fmla="*/ 697 h 3188"/>
              <a:gd name="T34" fmla="*/ 195 w 229"/>
              <a:gd name="T35" fmla="*/ 744 h 3188"/>
              <a:gd name="T36" fmla="*/ 178 w 229"/>
              <a:gd name="T37" fmla="*/ 835 h 3188"/>
              <a:gd name="T38" fmla="*/ 214 w 229"/>
              <a:gd name="T39" fmla="*/ 929 h 3188"/>
              <a:gd name="T40" fmla="*/ 190 w 229"/>
              <a:gd name="T41" fmla="*/ 978 h 3188"/>
              <a:gd name="T42" fmla="*/ 224 w 229"/>
              <a:gd name="T43" fmla="*/ 1007 h 3188"/>
              <a:gd name="T44" fmla="*/ 220 w 229"/>
              <a:gd name="T45" fmla="*/ 1045 h 3188"/>
              <a:gd name="T46" fmla="*/ 218 w 229"/>
              <a:gd name="T47" fmla="*/ 1098 h 3188"/>
              <a:gd name="T48" fmla="*/ 192 w 229"/>
              <a:gd name="T49" fmla="*/ 1120 h 3188"/>
              <a:gd name="T50" fmla="*/ 205 w 229"/>
              <a:gd name="T51" fmla="*/ 1202 h 3188"/>
              <a:gd name="T52" fmla="*/ 158 w 229"/>
              <a:gd name="T53" fmla="*/ 1278 h 3188"/>
              <a:gd name="T54" fmla="*/ 158 w 229"/>
              <a:gd name="T55" fmla="*/ 1356 h 3188"/>
              <a:gd name="T56" fmla="*/ 188 w 229"/>
              <a:gd name="T57" fmla="*/ 1402 h 3188"/>
              <a:gd name="T58" fmla="*/ 123 w 229"/>
              <a:gd name="T59" fmla="*/ 1438 h 3188"/>
              <a:gd name="T60" fmla="*/ 146 w 229"/>
              <a:gd name="T61" fmla="*/ 1494 h 3188"/>
              <a:gd name="T62" fmla="*/ 81 w 229"/>
              <a:gd name="T63" fmla="*/ 1594 h 3188"/>
              <a:gd name="T64" fmla="*/ 130 w 229"/>
              <a:gd name="T65" fmla="*/ 1687 h 3188"/>
              <a:gd name="T66" fmla="*/ 8 w 229"/>
              <a:gd name="T67" fmla="*/ 1908 h 3188"/>
              <a:gd name="T68" fmla="*/ 80 w 229"/>
              <a:gd name="T69" fmla="*/ 2072 h 3188"/>
              <a:gd name="T70" fmla="*/ 116 w 229"/>
              <a:gd name="T71" fmla="*/ 2226 h 3188"/>
              <a:gd name="T72" fmla="*/ 126 w 229"/>
              <a:gd name="T73" fmla="*/ 2388 h 3188"/>
              <a:gd name="T74" fmla="*/ 68 w 229"/>
              <a:gd name="T75" fmla="*/ 2490 h 3188"/>
              <a:gd name="T76" fmla="*/ 76 w 229"/>
              <a:gd name="T77" fmla="*/ 2600 h 3188"/>
              <a:gd name="T78" fmla="*/ 147 w 229"/>
              <a:gd name="T79" fmla="*/ 2692 h 3188"/>
              <a:gd name="T80" fmla="*/ 93 w 229"/>
              <a:gd name="T81" fmla="*/ 2764 h 3188"/>
              <a:gd name="T82" fmla="*/ 110 w 229"/>
              <a:gd name="T83" fmla="*/ 2802 h 3188"/>
              <a:gd name="T84" fmla="*/ 133 w 229"/>
              <a:gd name="T85" fmla="*/ 2875 h 3188"/>
              <a:gd name="T86" fmla="*/ 160 w 229"/>
              <a:gd name="T87" fmla="*/ 3098 h 3188"/>
              <a:gd name="T88" fmla="*/ 188 w 229"/>
              <a:gd name="T89" fmla="*/ 3188 h 3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29" h="3188">
                <a:moveTo>
                  <a:pt x="194" y="0"/>
                </a:moveTo>
                <a:cubicBezTo>
                  <a:pt x="196" y="4"/>
                  <a:pt x="204" y="14"/>
                  <a:pt x="204" y="23"/>
                </a:cubicBezTo>
                <a:cubicBezTo>
                  <a:pt x="204" y="32"/>
                  <a:pt x="204" y="51"/>
                  <a:pt x="196" y="55"/>
                </a:cubicBezTo>
                <a:cubicBezTo>
                  <a:pt x="188" y="59"/>
                  <a:pt x="166" y="42"/>
                  <a:pt x="158" y="47"/>
                </a:cubicBezTo>
                <a:cubicBezTo>
                  <a:pt x="150" y="52"/>
                  <a:pt x="143" y="68"/>
                  <a:pt x="146" y="83"/>
                </a:cubicBezTo>
                <a:cubicBezTo>
                  <a:pt x="149" y="98"/>
                  <a:pt x="170" y="122"/>
                  <a:pt x="175" y="139"/>
                </a:cubicBezTo>
                <a:cubicBezTo>
                  <a:pt x="180" y="156"/>
                  <a:pt x="183" y="174"/>
                  <a:pt x="176" y="184"/>
                </a:cubicBezTo>
                <a:cubicBezTo>
                  <a:pt x="169" y="194"/>
                  <a:pt x="141" y="190"/>
                  <a:pt x="132" y="197"/>
                </a:cubicBezTo>
                <a:cubicBezTo>
                  <a:pt x="123" y="204"/>
                  <a:pt x="116" y="209"/>
                  <a:pt x="124" y="226"/>
                </a:cubicBezTo>
                <a:cubicBezTo>
                  <a:pt x="132" y="243"/>
                  <a:pt x="173" y="276"/>
                  <a:pt x="183" y="301"/>
                </a:cubicBezTo>
                <a:cubicBezTo>
                  <a:pt x="193" y="326"/>
                  <a:pt x="188" y="363"/>
                  <a:pt x="182" y="377"/>
                </a:cubicBezTo>
                <a:cubicBezTo>
                  <a:pt x="176" y="391"/>
                  <a:pt x="147" y="365"/>
                  <a:pt x="144" y="384"/>
                </a:cubicBezTo>
                <a:cubicBezTo>
                  <a:pt x="141" y="403"/>
                  <a:pt x="163" y="467"/>
                  <a:pt x="164" y="492"/>
                </a:cubicBezTo>
                <a:cubicBezTo>
                  <a:pt x="165" y="517"/>
                  <a:pt x="151" y="519"/>
                  <a:pt x="148" y="533"/>
                </a:cubicBezTo>
                <a:cubicBezTo>
                  <a:pt x="145" y="547"/>
                  <a:pt x="144" y="558"/>
                  <a:pt x="148" y="576"/>
                </a:cubicBezTo>
                <a:cubicBezTo>
                  <a:pt x="152" y="594"/>
                  <a:pt x="173" y="621"/>
                  <a:pt x="175" y="641"/>
                </a:cubicBezTo>
                <a:cubicBezTo>
                  <a:pt x="177" y="661"/>
                  <a:pt x="159" y="680"/>
                  <a:pt x="162" y="697"/>
                </a:cubicBezTo>
                <a:cubicBezTo>
                  <a:pt x="165" y="714"/>
                  <a:pt x="192" y="721"/>
                  <a:pt x="195" y="744"/>
                </a:cubicBezTo>
                <a:cubicBezTo>
                  <a:pt x="198" y="767"/>
                  <a:pt x="175" y="804"/>
                  <a:pt x="178" y="835"/>
                </a:cubicBezTo>
                <a:cubicBezTo>
                  <a:pt x="181" y="866"/>
                  <a:pt x="212" y="905"/>
                  <a:pt x="214" y="929"/>
                </a:cubicBezTo>
                <a:cubicBezTo>
                  <a:pt x="216" y="953"/>
                  <a:pt x="188" y="965"/>
                  <a:pt x="190" y="978"/>
                </a:cubicBezTo>
                <a:cubicBezTo>
                  <a:pt x="192" y="991"/>
                  <a:pt x="219" y="996"/>
                  <a:pt x="224" y="1007"/>
                </a:cubicBezTo>
                <a:cubicBezTo>
                  <a:pt x="229" y="1018"/>
                  <a:pt x="221" y="1030"/>
                  <a:pt x="220" y="1045"/>
                </a:cubicBezTo>
                <a:cubicBezTo>
                  <a:pt x="219" y="1060"/>
                  <a:pt x="223" y="1086"/>
                  <a:pt x="218" y="1098"/>
                </a:cubicBezTo>
                <a:cubicBezTo>
                  <a:pt x="213" y="1110"/>
                  <a:pt x="194" y="1103"/>
                  <a:pt x="192" y="1120"/>
                </a:cubicBezTo>
                <a:cubicBezTo>
                  <a:pt x="190" y="1137"/>
                  <a:pt x="211" y="1176"/>
                  <a:pt x="205" y="1202"/>
                </a:cubicBezTo>
                <a:cubicBezTo>
                  <a:pt x="199" y="1228"/>
                  <a:pt x="166" y="1252"/>
                  <a:pt x="158" y="1278"/>
                </a:cubicBezTo>
                <a:cubicBezTo>
                  <a:pt x="150" y="1304"/>
                  <a:pt x="153" y="1335"/>
                  <a:pt x="158" y="1356"/>
                </a:cubicBezTo>
                <a:cubicBezTo>
                  <a:pt x="163" y="1377"/>
                  <a:pt x="194" y="1388"/>
                  <a:pt x="188" y="1402"/>
                </a:cubicBezTo>
                <a:cubicBezTo>
                  <a:pt x="182" y="1416"/>
                  <a:pt x="130" y="1423"/>
                  <a:pt x="123" y="1438"/>
                </a:cubicBezTo>
                <a:cubicBezTo>
                  <a:pt x="116" y="1453"/>
                  <a:pt x="153" y="1468"/>
                  <a:pt x="146" y="1494"/>
                </a:cubicBezTo>
                <a:cubicBezTo>
                  <a:pt x="139" y="1520"/>
                  <a:pt x="84" y="1562"/>
                  <a:pt x="81" y="1594"/>
                </a:cubicBezTo>
                <a:cubicBezTo>
                  <a:pt x="78" y="1626"/>
                  <a:pt x="142" y="1635"/>
                  <a:pt x="130" y="1687"/>
                </a:cubicBezTo>
                <a:cubicBezTo>
                  <a:pt x="118" y="1739"/>
                  <a:pt x="16" y="1844"/>
                  <a:pt x="8" y="1908"/>
                </a:cubicBezTo>
                <a:cubicBezTo>
                  <a:pt x="0" y="1972"/>
                  <a:pt x="62" y="2019"/>
                  <a:pt x="80" y="2072"/>
                </a:cubicBezTo>
                <a:cubicBezTo>
                  <a:pt x="98" y="2125"/>
                  <a:pt x="108" y="2173"/>
                  <a:pt x="116" y="2226"/>
                </a:cubicBezTo>
                <a:cubicBezTo>
                  <a:pt x="124" y="2279"/>
                  <a:pt x="134" y="2344"/>
                  <a:pt x="126" y="2388"/>
                </a:cubicBezTo>
                <a:cubicBezTo>
                  <a:pt x="118" y="2432"/>
                  <a:pt x="76" y="2455"/>
                  <a:pt x="68" y="2490"/>
                </a:cubicBezTo>
                <a:cubicBezTo>
                  <a:pt x="60" y="2525"/>
                  <a:pt x="63" y="2566"/>
                  <a:pt x="76" y="2600"/>
                </a:cubicBezTo>
                <a:cubicBezTo>
                  <a:pt x="89" y="2634"/>
                  <a:pt x="144" y="2665"/>
                  <a:pt x="147" y="2692"/>
                </a:cubicBezTo>
                <a:cubicBezTo>
                  <a:pt x="150" y="2719"/>
                  <a:pt x="99" y="2746"/>
                  <a:pt x="93" y="2764"/>
                </a:cubicBezTo>
                <a:cubicBezTo>
                  <a:pt x="87" y="2782"/>
                  <a:pt x="103" y="2784"/>
                  <a:pt x="110" y="2802"/>
                </a:cubicBezTo>
                <a:cubicBezTo>
                  <a:pt x="117" y="2820"/>
                  <a:pt x="125" y="2826"/>
                  <a:pt x="133" y="2875"/>
                </a:cubicBezTo>
                <a:cubicBezTo>
                  <a:pt x="141" y="2924"/>
                  <a:pt x="151" y="3046"/>
                  <a:pt x="160" y="3098"/>
                </a:cubicBezTo>
                <a:cubicBezTo>
                  <a:pt x="169" y="3150"/>
                  <a:pt x="182" y="3169"/>
                  <a:pt x="188" y="3188"/>
                </a:cubicBezTo>
              </a:path>
            </a:pathLst>
          </a:custGeom>
          <a:noFill/>
          <a:ln w="12700" cmpd="sng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7" name="Text Box 15">
            <a:extLst>
              <a:ext uri="{FF2B5EF4-FFF2-40B4-BE49-F238E27FC236}">
                <a16:creationId xmlns:a16="http://schemas.microsoft.com/office/drawing/2014/main" id="{A9008D78-5FC3-7691-689E-BDE477C29A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8554" y="2348710"/>
            <a:ext cx="5061831" cy="919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16038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38325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360613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81781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7501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73221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8941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【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王下</a:t>
            </a:r>
            <a:r>
              <a:rPr kumimoji="1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2:9 </a:t>
            </a:r>
            <a:r>
              <a:rPr kumimoji="1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以利沙说、愿感动你的灵加倍地感动我。</a:t>
            </a:r>
            <a:r>
              <a:rPr kumimoji="1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】</a:t>
            </a:r>
            <a:endParaRPr kumimoji="1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8" name="Text Box 18">
            <a:extLst>
              <a:ext uri="{FF2B5EF4-FFF2-40B4-BE49-F238E27FC236}">
                <a16:creationId xmlns:a16="http://schemas.microsoft.com/office/drawing/2014/main" id="{1B3FF5BB-2341-2FB4-E096-E94F0EA6C4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9199" y="304801"/>
            <a:ext cx="1250950" cy="519113"/>
          </a:xfrm>
          <a:prstGeom prst="rect">
            <a:avLst/>
          </a:prstGeom>
          <a:solidFill>
            <a:srgbClr val="000000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以色列</a:t>
            </a:r>
          </a:p>
        </p:txBody>
      </p:sp>
      <p:sp>
        <p:nvSpPr>
          <p:cNvPr id="9" name="Text Box 19">
            <a:extLst>
              <a:ext uri="{FF2B5EF4-FFF2-40B4-BE49-F238E27FC236}">
                <a16:creationId xmlns:a16="http://schemas.microsoft.com/office/drawing/2014/main" id="{0267CC8B-6651-27F0-DF94-9D15458FE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8199" y="6019801"/>
            <a:ext cx="895350" cy="519113"/>
          </a:xfrm>
          <a:prstGeom prst="rect">
            <a:avLst/>
          </a:prstGeom>
          <a:solidFill>
            <a:srgbClr val="000000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犹大</a:t>
            </a:r>
          </a:p>
        </p:txBody>
      </p:sp>
      <p:sp>
        <p:nvSpPr>
          <p:cNvPr id="10" name="Oval 20">
            <a:extLst>
              <a:ext uri="{FF2B5EF4-FFF2-40B4-BE49-F238E27FC236}">
                <a16:creationId xmlns:a16="http://schemas.microsoft.com/office/drawing/2014/main" id="{4F6B419C-42C9-1594-DC01-59C3324085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2550" y="4972051"/>
            <a:ext cx="125413" cy="1238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1" name="AutoShape 21">
            <a:extLst>
              <a:ext uri="{FF2B5EF4-FFF2-40B4-BE49-F238E27FC236}">
                <a16:creationId xmlns:a16="http://schemas.microsoft.com/office/drawing/2014/main" id="{B762E05C-6591-AF12-E718-80F5F34FDC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1824" y="5321300"/>
            <a:ext cx="1117600" cy="376238"/>
          </a:xfrm>
          <a:prstGeom prst="wedgeRectCallout">
            <a:avLst>
              <a:gd name="adj1" fmla="val 20454"/>
              <a:gd name="adj2" fmla="val -108648"/>
            </a:avLst>
          </a:prstGeom>
          <a:solidFill>
            <a:srgbClr val="6633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耶路撒冷</a:t>
            </a:r>
          </a:p>
        </p:txBody>
      </p:sp>
      <p:sp>
        <p:nvSpPr>
          <p:cNvPr id="12" name="AutoShape 22">
            <a:extLst>
              <a:ext uri="{FF2B5EF4-FFF2-40B4-BE49-F238E27FC236}">
                <a16:creationId xmlns:a16="http://schemas.microsoft.com/office/drawing/2014/main" id="{B4FF1CA5-48BC-90B7-2508-ED359A4E39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3063" y="3773489"/>
            <a:ext cx="892175" cy="376237"/>
          </a:xfrm>
          <a:prstGeom prst="wedgeRectCallout">
            <a:avLst>
              <a:gd name="adj1" fmla="val 69394"/>
              <a:gd name="adj2" fmla="val -19620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伯特利</a:t>
            </a:r>
          </a:p>
        </p:txBody>
      </p:sp>
      <p:sp>
        <p:nvSpPr>
          <p:cNvPr id="13" name="AutoShape 23">
            <a:extLst>
              <a:ext uri="{FF2B5EF4-FFF2-40B4-BE49-F238E27FC236}">
                <a16:creationId xmlns:a16="http://schemas.microsoft.com/office/drawing/2014/main" id="{5E9A5F0E-D8E4-6ABB-31D6-0296F87920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8375" y="4568825"/>
            <a:ext cx="892175" cy="376238"/>
          </a:xfrm>
          <a:prstGeom prst="wedgeRectCallout">
            <a:avLst>
              <a:gd name="adj1" fmla="val 21708"/>
              <a:gd name="adj2" fmla="val -110338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耶利哥</a:t>
            </a:r>
          </a:p>
        </p:txBody>
      </p:sp>
      <p:sp>
        <p:nvSpPr>
          <p:cNvPr id="14" name="AutoShape 25">
            <a:extLst>
              <a:ext uri="{FF2B5EF4-FFF2-40B4-BE49-F238E27FC236}">
                <a16:creationId xmlns:a16="http://schemas.microsoft.com/office/drawing/2014/main" id="{11E05B8D-1712-CE03-E7C8-86D711033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5937" y="2668589"/>
            <a:ext cx="747712" cy="376237"/>
          </a:xfrm>
          <a:prstGeom prst="wedgeRectCallout">
            <a:avLst>
              <a:gd name="adj1" fmla="val 18153"/>
              <a:gd name="adj2" fmla="val 98944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吉甲</a:t>
            </a:r>
            <a:r>
              <a:rPr kumimoji="0" lang="en-US" altLang="zh-TW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" name="Freeform 26">
            <a:extLst>
              <a:ext uri="{FF2B5EF4-FFF2-40B4-BE49-F238E27FC236}">
                <a16:creationId xmlns:a16="http://schemas.microsoft.com/office/drawing/2014/main" id="{ABE641C6-E6F0-1954-3309-BCCDF95931B8}"/>
              </a:ext>
            </a:extLst>
          </p:cNvPr>
          <p:cNvSpPr>
            <a:spLocks/>
          </p:cNvSpPr>
          <p:nvPr/>
        </p:nvSpPr>
        <p:spPr bwMode="auto">
          <a:xfrm>
            <a:off x="2309812" y="3311525"/>
            <a:ext cx="430212" cy="509588"/>
          </a:xfrm>
          <a:custGeom>
            <a:avLst/>
            <a:gdLst>
              <a:gd name="T0" fmla="*/ 0 w 271"/>
              <a:gd name="T1" fmla="*/ 0 h 321"/>
              <a:gd name="T2" fmla="*/ 178 w 271"/>
              <a:gd name="T3" fmla="*/ 175 h 321"/>
              <a:gd name="T4" fmla="*/ 271 w 271"/>
              <a:gd name="T5" fmla="*/ 321 h 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321">
                <a:moveTo>
                  <a:pt x="0" y="0"/>
                </a:moveTo>
                <a:cubicBezTo>
                  <a:pt x="66" y="61"/>
                  <a:pt x="133" y="122"/>
                  <a:pt x="178" y="175"/>
                </a:cubicBezTo>
                <a:cubicBezTo>
                  <a:pt x="223" y="228"/>
                  <a:pt x="255" y="296"/>
                  <a:pt x="271" y="321"/>
                </a:cubicBezTo>
              </a:path>
            </a:pathLst>
          </a:custGeom>
          <a:noFill/>
          <a:ln w="19050" cap="flat" cmpd="sng">
            <a:solidFill>
              <a:srgbClr val="FF0000"/>
            </a:solidFill>
            <a:prstDash val="sysDot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6" name="Oval 27">
            <a:extLst>
              <a:ext uri="{FF2B5EF4-FFF2-40B4-BE49-F238E27FC236}">
                <a16:creationId xmlns:a16="http://schemas.microsoft.com/office/drawing/2014/main" id="{B3D8338C-01A3-7FB0-AC78-93DB26EF92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8850" y="3228976"/>
            <a:ext cx="123825" cy="12382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7" name="Freeform 28">
            <a:extLst>
              <a:ext uri="{FF2B5EF4-FFF2-40B4-BE49-F238E27FC236}">
                <a16:creationId xmlns:a16="http://schemas.microsoft.com/office/drawing/2014/main" id="{F8686C16-068B-9567-E8E9-D6EC5D8591CB}"/>
              </a:ext>
            </a:extLst>
          </p:cNvPr>
          <p:cNvSpPr>
            <a:spLocks/>
          </p:cNvSpPr>
          <p:nvPr/>
        </p:nvSpPr>
        <p:spPr bwMode="auto">
          <a:xfrm>
            <a:off x="2801937" y="3816351"/>
            <a:ext cx="1276350" cy="428625"/>
          </a:xfrm>
          <a:custGeom>
            <a:avLst/>
            <a:gdLst>
              <a:gd name="T0" fmla="*/ 0 w 804"/>
              <a:gd name="T1" fmla="*/ 51 h 270"/>
              <a:gd name="T2" fmla="*/ 331 w 804"/>
              <a:gd name="T3" fmla="*/ 37 h 270"/>
              <a:gd name="T4" fmla="*/ 804 w 804"/>
              <a:gd name="T5" fmla="*/ 270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04" h="270">
                <a:moveTo>
                  <a:pt x="0" y="51"/>
                </a:moveTo>
                <a:cubicBezTo>
                  <a:pt x="98" y="25"/>
                  <a:pt x="197" y="0"/>
                  <a:pt x="331" y="37"/>
                </a:cubicBezTo>
                <a:cubicBezTo>
                  <a:pt x="465" y="74"/>
                  <a:pt x="719" y="228"/>
                  <a:pt x="804" y="270"/>
                </a:cubicBezTo>
              </a:path>
            </a:pathLst>
          </a:custGeom>
          <a:noFill/>
          <a:ln w="19050" cap="flat" cmpd="sng">
            <a:solidFill>
              <a:srgbClr val="FF0000"/>
            </a:solidFill>
            <a:prstDash val="sysDot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8" name="Oval 29">
            <a:extLst>
              <a:ext uri="{FF2B5EF4-FFF2-40B4-BE49-F238E27FC236}">
                <a16:creationId xmlns:a16="http://schemas.microsoft.com/office/drawing/2014/main" id="{B105BF08-6151-CD59-359F-4E5C9058F3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1450" y="3817939"/>
            <a:ext cx="123825" cy="12382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9" name="Freeform 30">
            <a:extLst>
              <a:ext uri="{FF2B5EF4-FFF2-40B4-BE49-F238E27FC236}">
                <a16:creationId xmlns:a16="http://schemas.microsoft.com/office/drawing/2014/main" id="{1A55F961-C048-3F81-D0C3-4EF241F31DD2}"/>
              </a:ext>
            </a:extLst>
          </p:cNvPr>
          <p:cNvSpPr>
            <a:spLocks/>
          </p:cNvSpPr>
          <p:nvPr/>
        </p:nvSpPr>
        <p:spPr bwMode="auto">
          <a:xfrm>
            <a:off x="4157662" y="4248150"/>
            <a:ext cx="533400" cy="26988"/>
          </a:xfrm>
          <a:custGeom>
            <a:avLst/>
            <a:gdLst>
              <a:gd name="T0" fmla="*/ 0 w 336"/>
              <a:gd name="T1" fmla="*/ 17 h 17"/>
              <a:gd name="T2" fmla="*/ 190 w 336"/>
              <a:gd name="T3" fmla="*/ 5 h 17"/>
              <a:gd name="T4" fmla="*/ 336 w 336"/>
              <a:gd name="T5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17">
                <a:moveTo>
                  <a:pt x="0" y="17"/>
                </a:moveTo>
                <a:cubicBezTo>
                  <a:pt x="67" y="12"/>
                  <a:pt x="134" y="8"/>
                  <a:pt x="190" y="5"/>
                </a:cubicBezTo>
                <a:cubicBezTo>
                  <a:pt x="246" y="2"/>
                  <a:pt x="291" y="1"/>
                  <a:pt x="336" y="0"/>
                </a:cubicBezTo>
              </a:path>
            </a:pathLst>
          </a:custGeom>
          <a:noFill/>
          <a:ln w="19050" cap="flat" cmpd="sng">
            <a:solidFill>
              <a:srgbClr val="FF0000"/>
            </a:solidFill>
            <a:prstDash val="sysDot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0" name="Oval 31">
            <a:extLst>
              <a:ext uri="{FF2B5EF4-FFF2-40B4-BE49-F238E27FC236}">
                <a16:creationId xmlns:a16="http://schemas.microsoft.com/office/drawing/2014/main" id="{993C0D6F-8F7D-F869-811E-E4F45B60C0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3050" y="4214814"/>
            <a:ext cx="123825" cy="12382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1" name="Freeform 32">
            <a:extLst>
              <a:ext uri="{FF2B5EF4-FFF2-40B4-BE49-F238E27FC236}">
                <a16:creationId xmlns:a16="http://schemas.microsoft.com/office/drawing/2014/main" id="{F09597AB-20AD-FB8F-93D6-B8A82D394826}"/>
              </a:ext>
            </a:extLst>
          </p:cNvPr>
          <p:cNvSpPr>
            <a:spLocks/>
          </p:cNvSpPr>
          <p:nvPr/>
        </p:nvSpPr>
        <p:spPr bwMode="auto">
          <a:xfrm>
            <a:off x="4745038" y="4244975"/>
            <a:ext cx="1139825" cy="806450"/>
          </a:xfrm>
          <a:custGeom>
            <a:avLst/>
            <a:gdLst>
              <a:gd name="T0" fmla="*/ 0 w 718"/>
              <a:gd name="T1" fmla="*/ 0 h 508"/>
              <a:gd name="T2" fmla="*/ 216 w 718"/>
              <a:gd name="T3" fmla="*/ 92 h 508"/>
              <a:gd name="T4" fmla="*/ 718 w 718"/>
              <a:gd name="T5" fmla="*/ 508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18" h="508">
                <a:moveTo>
                  <a:pt x="0" y="0"/>
                </a:moveTo>
                <a:cubicBezTo>
                  <a:pt x="36" y="15"/>
                  <a:pt x="96" y="7"/>
                  <a:pt x="216" y="92"/>
                </a:cubicBezTo>
                <a:cubicBezTo>
                  <a:pt x="336" y="177"/>
                  <a:pt x="634" y="439"/>
                  <a:pt x="718" y="508"/>
                </a:cubicBezTo>
              </a:path>
            </a:pathLst>
          </a:custGeom>
          <a:noFill/>
          <a:ln w="19050" cap="flat" cmpd="sng">
            <a:solidFill>
              <a:srgbClr val="FF0000"/>
            </a:solidFill>
            <a:prstDash val="sysDot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2" name="AutoShape 33">
            <a:extLst>
              <a:ext uri="{FF2B5EF4-FFF2-40B4-BE49-F238E27FC236}">
                <a16:creationId xmlns:a16="http://schemas.microsoft.com/office/drawing/2014/main" id="{A87AEE19-0613-B1F9-7129-4D77141D47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8725" y="3878264"/>
            <a:ext cx="892175" cy="376237"/>
          </a:xfrm>
          <a:prstGeom prst="wedgeRectCallout">
            <a:avLst>
              <a:gd name="adj1" fmla="val -83454"/>
              <a:gd name="adj2" fmla="val 42829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约但河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70382C6-EF8C-CF37-EFE4-785F253EC60C}"/>
              </a:ext>
            </a:extLst>
          </p:cNvPr>
          <p:cNvSpPr txBox="1"/>
          <p:nvPr/>
        </p:nvSpPr>
        <p:spPr>
          <a:xfrm>
            <a:off x="6888161" y="140874"/>
            <a:ext cx="510222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【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王下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2:1 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耶和华要用旋风接以利亚升天的时候、以利亚对以利沙说、耶和华差我往伯特利去、你可以在这里等候．以利沙说、我指着永生的耶和华起誓、我必不离开你。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】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83ED263-308E-3F38-0E45-31E166ADD244}"/>
              </a:ext>
            </a:extLst>
          </p:cNvPr>
          <p:cNvSpPr txBox="1"/>
          <p:nvPr/>
        </p:nvSpPr>
        <p:spPr>
          <a:xfrm>
            <a:off x="6951662" y="3627253"/>
            <a:ext cx="5061831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【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王下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2:11-12 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他们正走着说话、忽有火车火马、将二人隔开、以利亚就乘旋风升天去了。以利沙看见、就呼叫说、我父阿、我父阿、以色列的战车马兵阿。以后不再见他了．于是以利沙把自己的衣服撕为两片。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】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913F182-24C9-E083-E294-B1A1667DAC64}"/>
              </a:ext>
            </a:extLst>
          </p:cNvPr>
          <p:cNvSpPr txBox="1"/>
          <p:nvPr/>
        </p:nvSpPr>
        <p:spPr>
          <a:xfrm>
            <a:off x="6888161" y="6334780"/>
            <a:ext cx="41520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亦师亦徒，亦父亦子。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53700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4" grpId="0"/>
      <p:bldP spid="2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6943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9679AF-1555-E6BE-3D61-EB8640EC42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748248B-3DBC-80BA-DBEF-8CE3089F5FDC}"/>
              </a:ext>
            </a:extLst>
          </p:cNvPr>
          <p:cNvSpPr txBox="1"/>
          <p:nvPr/>
        </p:nvSpPr>
        <p:spPr>
          <a:xfrm>
            <a:off x="425278" y="129344"/>
            <a:ext cx="11518366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II</a:t>
            </a: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.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再来的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以利亚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。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 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---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施洗约翰。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E6F74D-668D-B8F2-06BF-13484C4C186D}"/>
              </a:ext>
            </a:extLst>
          </p:cNvPr>
          <p:cNvSpPr txBox="1"/>
          <p:nvPr/>
        </p:nvSpPr>
        <p:spPr>
          <a:xfrm>
            <a:off x="733778" y="2197797"/>
            <a:ext cx="1072444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【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路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1:13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天使对他说、撒迦利亚、不要害怕．因为你的祈祷已经被听见了、你的妻子以利沙伯要给你生一个儿子、你要给他起名叫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约翰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。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…… 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16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他要使许多以色列人回转、归于主他们的　神。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17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他必有以利亚的心志能力、行在主的前面、叫为父的心转向儿女、叫悖逆的人转从义人的智慧．又为主预备合用的百姓。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】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【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太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17:12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只是我告诉你们、以利亚已经来了、人却不认识他、竟任意待他．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……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13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门徒这才明白耶稣所说的、是指着施洗的约翰。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】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75642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76C14E-5D9A-20C3-7E05-81199F02A9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C68F151-CBB1-F403-D721-AE6B78B36F53}"/>
              </a:ext>
            </a:extLst>
          </p:cNvPr>
          <p:cNvSpPr txBox="1"/>
          <p:nvPr/>
        </p:nvSpPr>
        <p:spPr>
          <a:xfrm>
            <a:off x="425278" y="129344"/>
            <a:ext cx="11518366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II</a:t>
            </a: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.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再来的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以利亚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。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 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---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施洗约翰。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B4B289-9F0E-2D98-1EEE-47FBE5A4719D}"/>
              </a:ext>
            </a:extLst>
          </p:cNvPr>
          <p:cNvSpPr txBox="1"/>
          <p:nvPr/>
        </p:nvSpPr>
        <p:spPr>
          <a:xfrm>
            <a:off x="349951" y="1860511"/>
            <a:ext cx="11518366" cy="11633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身穿毛衣，腰束皮带；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【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太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3:4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这约翰身穿骆驼毛的衣服、腰束皮带、吃的是蝗虫野蜜。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178103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3CC45D-496B-6CA6-844C-2A2D3217E4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D7DDFCA-CDA5-EAC9-D257-02BAD57AE6DC}"/>
              </a:ext>
            </a:extLst>
          </p:cNvPr>
          <p:cNvSpPr txBox="1"/>
          <p:nvPr/>
        </p:nvSpPr>
        <p:spPr>
          <a:xfrm>
            <a:off x="425278" y="129344"/>
            <a:ext cx="11518366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II</a:t>
            </a: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.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再来的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以利亚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。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 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---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施洗约翰。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FA740FF-0680-A1EC-4F1A-8A69C75DFB56}"/>
              </a:ext>
            </a:extLst>
          </p:cNvPr>
          <p:cNvSpPr txBox="1"/>
          <p:nvPr/>
        </p:nvSpPr>
        <p:spPr>
          <a:xfrm>
            <a:off x="349951" y="1860511"/>
            <a:ext cx="11518366" cy="334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身穿毛衣，腰束皮带；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耶稣基督的先知和先锋；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【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太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3:1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那时、有施洗的约翰出来、在犹太的旷野传道、说、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2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天国近了、你们应当悔改。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3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这人就是先知以赛亚所说的、他说、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『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在旷野有人声喊着说、预备主的道、修直他的路。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』】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46154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3DF08A-ADD7-DBCE-5F81-6FEC997E26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FCED9F1-6742-1815-0A50-E6F9C4D60438}"/>
              </a:ext>
            </a:extLst>
          </p:cNvPr>
          <p:cNvSpPr txBox="1"/>
          <p:nvPr/>
        </p:nvSpPr>
        <p:spPr>
          <a:xfrm>
            <a:off x="425278" y="129344"/>
            <a:ext cx="11518366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II</a:t>
            </a: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.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再来的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以利亚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。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 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---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施洗约翰。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6D2021-1C3E-2821-4F8B-F35331748F7C}"/>
              </a:ext>
            </a:extLst>
          </p:cNvPr>
          <p:cNvSpPr txBox="1"/>
          <p:nvPr/>
        </p:nvSpPr>
        <p:spPr>
          <a:xfrm>
            <a:off x="349951" y="1860511"/>
            <a:ext cx="11518366" cy="48382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身穿毛衣，腰束皮带；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耶稣基督的先知和先锋；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一生事奉的目的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---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显明「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耶稣基督是神的儿子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」；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【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约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1:6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有一个人、是从　神那里差来的、名叫约翰。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7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这人来、为要作见证、就是为光作见证、叫众人因他可以信。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】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17651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D1511B0-030B-C449-2DC1-FAD20DA60BEA}"/>
              </a:ext>
            </a:extLst>
          </p:cNvPr>
          <p:cNvSpPr txBox="1"/>
          <p:nvPr/>
        </p:nvSpPr>
        <p:spPr>
          <a:xfrm>
            <a:off x="894793" y="1036725"/>
            <a:ext cx="10600266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【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玛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4:5-6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	</a:t>
            </a: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看哪、耶和华大而可畏之日未到以前、我必差遣先知以利亚到你们那里去。他必使父亲的心转向儿女、儿女的心转向父亲、免得我来咒诅遍地。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】  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427723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413391-FC2B-E617-3984-71018739E2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EE1C817-3B9E-E611-2D37-303871338428}"/>
              </a:ext>
            </a:extLst>
          </p:cNvPr>
          <p:cNvSpPr txBox="1"/>
          <p:nvPr/>
        </p:nvSpPr>
        <p:spPr>
          <a:xfrm>
            <a:off x="425278" y="129344"/>
            <a:ext cx="11518366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II</a:t>
            </a: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.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再来的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以利亚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。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 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---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施洗约翰。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A3254E-6EEB-3B99-2D5C-6B67B578B178}"/>
              </a:ext>
            </a:extLst>
          </p:cNvPr>
          <p:cNvSpPr txBox="1"/>
          <p:nvPr/>
        </p:nvSpPr>
        <p:spPr>
          <a:xfrm>
            <a:off x="349951" y="1860511"/>
            <a:ext cx="11518366" cy="46351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身穿毛衣，腰束皮带；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耶稣基督的先知和先锋；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一生事奉的目的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---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显明「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耶稣基督是神的儿子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」；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刚强壮胆的先知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;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   【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太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3:7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约翰看见许多法利赛人和撒都该人、也来受洗、就对他们说、毒蛇的种类、谁指示你们逃避将来的忿怒呢。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】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   【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太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14:4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因为约翰曾对他说、你娶这妇人是不合理的。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1918412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29B227-602C-1E47-B412-2CEAA2E658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3971710-D2A8-362A-D406-74AAC9910C3E}"/>
              </a:ext>
            </a:extLst>
          </p:cNvPr>
          <p:cNvSpPr txBox="1"/>
          <p:nvPr/>
        </p:nvSpPr>
        <p:spPr>
          <a:xfrm>
            <a:off x="425278" y="129344"/>
            <a:ext cx="11518366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II</a:t>
            </a: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.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再来的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以利亚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。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 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---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施洗约翰。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A0FF94-649F-A103-5D3A-1EE2CA90D37D}"/>
              </a:ext>
            </a:extLst>
          </p:cNvPr>
          <p:cNvSpPr txBox="1"/>
          <p:nvPr/>
        </p:nvSpPr>
        <p:spPr>
          <a:xfrm>
            <a:off x="349951" y="1860511"/>
            <a:ext cx="11518366" cy="31454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身穿毛衣，腰束皮带；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耶稣基督的先知和先锋；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一生事奉的目的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---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显明「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耶稣基督是神的儿子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」；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刚强壮胆的先知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超越了先知的先知。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CA643D-1186-D0C5-3D24-43808D8692FC}"/>
              </a:ext>
            </a:extLst>
          </p:cNvPr>
          <p:cNvSpPr txBox="1"/>
          <p:nvPr/>
        </p:nvSpPr>
        <p:spPr>
          <a:xfrm>
            <a:off x="4741333" y="4267834"/>
            <a:ext cx="5757334" cy="22467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施洗约翰之前的先知预言弥赛亚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施洗约翰亲眼看到了弥赛亚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他向众人见证耶稣就是弥赛亚；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他为耶稣施洗；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他亲眼看到圣灵降在耶稣身上。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854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F4EC55-AA8F-7CF3-BEB2-0075A0B317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EED963A-8153-BB18-D1D1-EC7442A00B2A}"/>
              </a:ext>
            </a:extLst>
          </p:cNvPr>
          <p:cNvSpPr txBox="1"/>
          <p:nvPr/>
        </p:nvSpPr>
        <p:spPr>
          <a:xfrm>
            <a:off x="425278" y="129344"/>
            <a:ext cx="11518366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II</a:t>
            </a: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.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再来的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以利亚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。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 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---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施洗约翰。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228146-44FD-4DB3-375F-A478EFF65744}"/>
              </a:ext>
            </a:extLst>
          </p:cNvPr>
          <p:cNvSpPr txBox="1"/>
          <p:nvPr/>
        </p:nvSpPr>
        <p:spPr>
          <a:xfrm>
            <a:off x="349951" y="1860511"/>
            <a:ext cx="11518366" cy="31454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身穿毛衣，腰束皮带；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耶稣基督的先知和先锋；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一生事奉的目的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---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显明「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耶稣基督是神的儿子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」；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刚强壮胆的先知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超越了先知的先知。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58A744-0DA1-A419-A890-CC0A28C59FC3}"/>
              </a:ext>
            </a:extLst>
          </p:cNvPr>
          <p:cNvSpPr txBox="1"/>
          <p:nvPr/>
        </p:nvSpPr>
        <p:spPr>
          <a:xfrm>
            <a:off x="4910668" y="4073578"/>
            <a:ext cx="7111999" cy="26776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【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太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1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：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32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约翰又作见证说、我曾看见圣灵彷彿鸽子、从天降下、住在他的身上。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33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我先前不认识他．只是那差我来用水施洗的、对我说、你看见圣灵降下来、住在谁的身上、谁就是用圣灵施洗的。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34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我看见了、就证明这是　神的儿子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。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】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41460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7F284F-73D6-5E53-C249-735E3B59EB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181C2FB-A52A-110A-19A9-9AC24C8B294B}"/>
              </a:ext>
            </a:extLst>
          </p:cNvPr>
          <p:cNvSpPr txBox="1"/>
          <p:nvPr/>
        </p:nvSpPr>
        <p:spPr>
          <a:xfrm>
            <a:off x="872066" y="1562077"/>
            <a:ext cx="1069622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【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约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3:16 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神爱世人、甚至将他的独生子赐给他们、叫一切信他的、不至灭亡、反得永生。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】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4326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79EA8FA-B240-27CA-FA76-B4A09B4F1888}"/>
              </a:ext>
            </a:extLst>
          </p:cNvPr>
          <p:cNvSpPr txBox="1"/>
          <p:nvPr/>
        </p:nvSpPr>
        <p:spPr>
          <a:xfrm>
            <a:off x="722488" y="260821"/>
            <a:ext cx="10995378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【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徒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1:11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	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加利利人哪、你们为甚么站着望天呢．这离开你们被接升天的耶稣、你们见他怎样往天上去、他还要怎样来。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】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耶和华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大而可畏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之日：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</a:t>
            </a: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那日子是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神要在全地</a:t>
            </a:r>
            <a:r>
              <a:rPr kumimoji="0" lang="zh-TW" alt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施行</a:t>
            </a:r>
            <a:r>
              <a:rPr kumimoji="0" lang="zh-CN" alt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审判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、</a:t>
            </a:r>
            <a:r>
              <a:rPr kumimoji="0" lang="zh-TW" alt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降下刑</a:t>
            </a:r>
            <a:r>
              <a:rPr kumimoji="0" lang="zh-CN" alt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罚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的日子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   【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启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20:13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于是海交出其中的死人．死亡和阴间也交出其中的死人．他们都照各人所行的受审判。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】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</a:t>
            </a: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那日子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是神要</a:t>
            </a:r>
            <a:r>
              <a:rPr kumimoji="0" lang="zh-TW" alt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施行拯救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、</a:t>
            </a:r>
            <a:r>
              <a:rPr kumimoji="0" lang="zh-CN" alt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带</a:t>
            </a:r>
            <a:r>
              <a:rPr kumimoji="0" lang="zh-TW" alt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來更新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的日子。</a:t>
            </a:r>
            <a:endParaRPr kumimoji="0" lang="en-US" altLang="zh-TW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   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【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启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21:3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我听见有大声音从宝座出来说、看哪、　神的帐幕在人间．他要与人同住、他们要作他的子民、　神要亲自与他们同在、作他们的　神．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……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5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坐宝座的说、看哪、我将一切都更新了。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】</a:t>
            </a:r>
            <a:endParaRPr kumimoji="0" lang="zh-TW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53513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88C745-2015-7116-8A5D-978042D91A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0BF780E-A4BD-93D2-83DC-075BCF03ADBB}"/>
              </a:ext>
            </a:extLst>
          </p:cNvPr>
          <p:cNvSpPr txBox="1"/>
          <p:nvPr/>
        </p:nvSpPr>
        <p:spPr>
          <a:xfrm>
            <a:off x="425278" y="129344"/>
            <a:ext cx="11518366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III</a:t>
            </a: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.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现今世代的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以利亚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。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  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---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主的教会（基督徒）。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DDF7E5-CB27-9963-CE58-FD09ED3FDA07}"/>
              </a:ext>
            </a:extLst>
          </p:cNvPr>
          <p:cNvSpPr txBox="1"/>
          <p:nvPr/>
        </p:nvSpPr>
        <p:spPr>
          <a:xfrm>
            <a:off x="349951" y="1860511"/>
            <a:ext cx="11518366" cy="27269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教会的使命；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---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传福音，领人归主。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【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太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28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：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19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所以，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你们要去、使万民作我的门徒、奉父子圣灵的名、给他们施洗．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〔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或作给他们施洗归于父子圣灵的名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〕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20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凡我所吩咐你们的、都教训他们遵守我就常与你们同在、直到世界的末了。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1401113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EAFE57-144B-BF82-CA20-F5152A7FE4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E7663AD-E5C4-C23D-7172-D9647F5FCC19}"/>
              </a:ext>
            </a:extLst>
          </p:cNvPr>
          <p:cNvSpPr txBox="1"/>
          <p:nvPr/>
        </p:nvSpPr>
        <p:spPr>
          <a:xfrm>
            <a:off x="425278" y="129344"/>
            <a:ext cx="11518366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III</a:t>
            </a: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.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现今世代的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以利亚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。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  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---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主的教会（基督徒）。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26BDC5-49CA-2441-DC86-0B6F0FA6B6A4}"/>
              </a:ext>
            </a:extLst>
          </p:cNvPr>
          <p:cNvSpPr txBox="1"/>
          <p:nvPr/>
        </p:nvSpPr>
        <p:spPr>
          <a:xfrm>
            <a:off x="349951" y="1860511"/>
            <a:ext cx="11518366" cy="44873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教会的使命；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·基督徒要有以利亚的心志和能力。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</a:t>
            </a:r>
            <a:r>
              <a:rPr kumimoji="0" lang="zh-CN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顺服主，讨主喜悦的心志；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   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【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加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1:10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我现在是要得人的心呢、还是要得　神的心呢．我岂是讨人的喜欢么．若仍旧讨人的喜欢、我就不是基督的仆人了。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】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    【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罗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5:19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因一人的悖逆、众人成为罪人、照样、因一人的顺从、众人也成为义了。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1281845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DB3F1C-0967-79D7-8F52-FB8BE94A39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5F92EE7-98F7-E855-4561-0FFCEE63EA93}"/>
              </a:ext>
            </a:extLst>
          </p:cNvPr>
          <p:cNvSpPr txBox="1"/>
          <p:nvPr/>
        </p:nvSpPr>
        <p:spPr>
          <a:xfrm>
            <a:off x="425278" y="129344"/>
            <a:ext cx="11518366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III</a:t>
            </a: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.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现今世代的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以利亚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。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  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---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主的教会（基督徒）。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BAB8D6-B996-231C-85E2-FB4949FC2FE4}"/>
              </a:ext>
            </a:extLst>
          </p:cNvPr>
          <p:cNvSpPr txBox="1"/>
          <p:nvPr/>
        </p:nvSpPr>
        <p:spPr>
          <a:xfrm>
            <a:off x="349951" y="1860511"/>
            <a:ext cx="11518366" cy="36379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教会的使命；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·基督徒要有以利亚的心志和能力。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</a:t>
            </a:r>
            <a:r>
              <a:rPr kumimoji="0" lang="zh-CN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顺服主，讨主喜悦的心志；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</a:t>
            </a:r>
            <a:r>
              <a:rPr kumimoji="0" lang="zh-CN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为主受苦的心志；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  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【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太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16:24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于是耶稣对门徒说、若有人要跟从我、就当舍己、背起他的十字架、来跟从我。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3120476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2A976B-CBB5-6C7B-33A0-BF436A8A5E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971356B-924E-298B-19E3-84D3C0FD0056}"/>
              </a:ext>
            </a:extLst>
          </p:cNvPr>
          <p:cNvSpPr txBox="1"/>
          <p:nvPr/>
        </p:nvSpPr>
        <p:spPr>
          <a:xfrm>
            <a:off x="425278" y="129344"/>
            <a:ext cx="11518366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III</a:t>
            </a: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.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现今世代的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以利亚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。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  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---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主的教会（基督徒）。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DC33FF-8B2E-FE00-0EE5-E45D54C37EB3}"/>
              </a:ext>
            </a:extLst>
          </p:cNvPr>
          <p:cNvSpPr txBox="1"/>
          <p:nvPr/>
        </p:nvSpPr>
        <p:spPr>
          <a:xfrm>
            <a:off x="349951" y="1860511"/>
            <a:ext cx="11518366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教会的使命；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·基督徒要有以利亚的心志和能力。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</a:t>
            </a:r>
            <a:r>
              <a:rPr kumimoji="0" lang="zh-CN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顺服主，讨主喜悦的心志；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</a:t>
            </a:r>
            <a:r>
              <a:rPr kumimoji="0" lang="zh-CN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为主受苦的心志；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合一的心志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  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以基督的心为心，同心合意，兴旺福音。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FE6613-5A8E-C9CE-A8F1-741D4556F1CB}"/>
              </a:ext>
            </a:extLst>
          </p:cNvPr>
          <p:cNvSpPr txBox="1"/>
          <p:nvPr/>
        </p:nvSpPr>
        <p:spPr>
          <a:xfrm>
            <a:off x="1783644" y="5774549"/>
            <a:ext cx="9505244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弗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4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：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3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用爱心互相宽容、用和平彼此联络、竭力保守圣灵所赐合而为一的心。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03717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F4E9BD-0369-F03C-6BDD-6EA4F3FC5C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53DF94E-A522-D0F4-3DF2-C0F6788E1C2E}"/>
              </a:ext>
            </a:extLst>
          </p:cNvPr>
          <p:cNvSpPr txBox="1"/>
          <p:nvPr/>
        </p:nvSpPr>
        <p:spPr>
          <a:xfrm>
            <a:off x="425278" y="129344"/>
            <a:ext cx="11518366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III</a:t>
            </a: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.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现今世代的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以利亚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。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  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---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主的教会（基督徒）。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9C84C9-6245-A3D4-D675-EF1B55FBCEE7}"/>
              </a:ext>
            </a:extLst>
          </p:cNvPr>
          <p:cNvSpPr txBox="1"/>
          <p:nvPr/>
        </p:nvSpPr>
        <p:spPr>
          <a:xfrm>
            <a:off x="349951" y="1860511"/>
            <a:ext cx="11518366" cy="4425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教会的使命；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·基督徒要有以利亚的心志和能力。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</a:t>
            </a:r>
            <a:r>
              <a:rPr kumimoji="0" lang="zh-CN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顺服主，讨主喜悦的心志；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</a:t>
            </a:r>
            <a:r>
              <a:rPr kumimoji="0" lang="zh-CN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为主受苦的心志；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合一的心志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</a:t>
            </a:r>
            <a:r>
              <a:rPr kumimoji="0" lang="zh-CN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专一跟随主的心志。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   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不看环境，不看人，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不三心两意，始终如一跟随主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。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ACFF72-414D-B2CC-B3C4-164C80CFCB87}"/>
              </a:ext>
            </a:extLst>
          </p:cNvPr>
          <p:cNvSpPr txBox="1"/>
          <p:nvPr/>
        </p:nvSpPr>
        <p:spPr>
          <a:xfrm>
            <a:off x="6942666" y="3393127"/>
            <a:ext cx="5159022" cy="22467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【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民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14:24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惟独我的仆人迦勒，因他另有一个心志，专一跟从我，我就把他领进他所去过的那地；他的后裔也必得那地为业。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】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30181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5800C0A-5C65-5362-8EBB-CDB40B986BCB}"/>
              </a:ext>
            </a:extLst>
          </p:cNvPr>
          <p:cNvSpPr txBox="1"/>
          <p:nvPr/>
        </p:nvSpPr>
        <p:spPr>
          <a:xfrm>
            <a:off x="1542878" y="253522"/>
            <a:ext cx="8696144" cy="52906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</a:t>
            </a: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以利亚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的心志和能力</a:t>
            </a:r>
            <a:endParaRPr kumimoji="0" lang="en-US" altLang="zh-CN" sz="5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（玛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4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：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5-6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）</a:t>
            </a:r>
            <a:endParaRPr kumimoji="0" lang="en-US" altLang="zh-TW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4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Ⅰ.</a:t>
            </a: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以利亚</a:t>
            </a:r>
            <a:r>
              <a:rPr kumimoji="0" lang="en-US" altLang="zh-TW" sz="4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Ⅱ.</a:t>
            </a: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再来的以利亚；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Ⅲ.</a:t>
            </a: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现今世代的以利亚。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470844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02DC30-7FB0-A08F-20D5-0132E64C30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18424DF-1B59-E0F9-3752-8E45E6FE3F88}"/>
              </a:ext>
            </a:extLst>
          </p:cNvPr>
          <p:cNvSpPr txBox="1"/>
          <p:nvPr/>
        </p:nvSpPr>
        <p:spPr>
          <a:xfrm>
            <a:off x="1049867" y="2188192"/>
            <a:ext cx="10600266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【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玛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4:5-6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	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看哪、耶和华大而可畏之日未到以前、我必差遣先知以利亚到你们那里去。他必使父亲的心转向儿女、儿女的心转向父亲、免得我来咒诅遍地。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】 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5135BC-9965-0F38-FF69-913550B045F7}"/>
              </a:ext>
            </a:extLst>
          </p:cNvPr>
          <p:cNvSpPr txBox="1"/>
          <p:nvPr/>
        </p:nvSpPr>
        <p:spPr>
          <a:xfrm>
            <a:off x="688622" y="451555"/>
            <a:ext cx="250260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小结：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413619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04148C-81EA-5B3D-9396-F08FA43F33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CAC6DA-AC7B-4FE8-A3E5-8310DE49662D}"/>
              </a:ext>
            </a:extLst>
          </p:cNvPr>
          <p:cNvSpPr txBox="1"/>
          <p:nvPr/>
        </p:nvSpPr>
        <p:spPr>
          <a:xfrm>
            <a:off x="1049867" y="2188192"/>
            <a:ext cx="10600266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愿那感动了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以利亚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的灵，那加倍感动了以利沙的灵，今日也加倍感动我们每一位圣徒。</a:t>
            </a:r>
            <a:endParaRPr kumimoji="0" lang="en-US" altLang="zh-CN" sz="4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4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愿主赐我们以利亚的心志和能力，使我们在这末后的时代，为主发光。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842213D-2B49-6E2B-DD01-AFE384E37054}"/>
              </a:ext>
            </a:extLst>
          </p:cNvPr>
          <p:cNvSpPr txBox="1"/>
          <p:nvPr/>
        </p:nvSpPr>
        <p:spPr>
          <a:xfrm>
            <a:off x="688622" y="451555"/>
            <a:ext cx="250260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祷告：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00675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3E1066-DBEB-7D00-2BA0-89488BDAEB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CAFB624-2841-4094-9EB4-9E3DE1370524}"/>
              </a:ext>
            </a:extLst>
          </p:cNvPr>
          <p:cNvSpPr txBox="1"/>
          <p:nvPr/>
        </p:nvSpPr>
        <p:spPr>
          <a:xfrm>
            <a:off x="425278" y="129344"/>
            <a:ext cx="11518366" cy="36440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Ⅰ.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以利亚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。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时代背景；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北国以色列：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  ·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拜偶像；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  ·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拜假神；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  ·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迫害先知。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DE8FFD-E87D-CE71-93BE-8C60AD9167CF}"/>
              </a:ext>
            </a:extLst>
          </p:cNvPr>
          <p:cNvSpPr txBox="1"/>
          <p:nvPr/>
        </p:nvSpPr>
        <p:spPr>
          <a:xfrm>
            <a:off x="1715911" y="4192390"/>
            <a:ext cx="966328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【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尼八的儿子耶罗波安使以色列人陷在罪里的那罪、就是拜伯特利和但的金牛犊。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】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83794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BA0712-CA92-60A4-90E4-65941EB23A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D25037-AD08-1F9B-CE40-12451037AF43}"/>
              </a:ext>
            </a:extLst>
          </p:cNvPr>
          <p:cNvSpPr txBox="1"/>
          <p:nvPr/>
        </p:nvSpPr>
        <p:spPr>
          <a:xfrm>
            <a:off x="425278" y="140633"/>
            <a:ext cx="11518366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Ⅰ.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以利亚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。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时代背景；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身穿毛衣，腰束皮带的先知；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·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【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王下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1:7-8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王问他们说、迎着你们来告诉你们这话的、是怎样的人。回答说、他身穿毛衣、腰束皮带．王说、这必是提斯比人以利亚。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】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·【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王上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19:19-20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以利亚到他那里去、将自己的外衣搭在他身上．以利沙就离开牛跑到以利亚那里、说、求你容我先与父母亲嘴、然后我便跟随你．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2037644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95DC53-B4F3-75E3-7749-20D99666BA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B45A84C-DE14-E95F-D516-8B2CD9B74E60}"/>
              </a:ext>
            </a:extLst>
          </p:cNvPr>
          <p:cNvSpPr txBox="1"/>
          <p:nvPr/>
        </p:nvSpPr>
        <p:spPr>
          <a:xfrm>
            <a:off x="425278" y="129344"/>
            <a:ext cx="11349033" cy="6549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Ⅰ.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以利亚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。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时代背景；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身穿毛衣，腰束皮带的先知；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名字就是使命的先知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---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「耶和华是神」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  ·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以利亚一生事奉的目的，就是显明只有「耶和华是神」。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  ·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【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王上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18:36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到了献晚祭的时候、先知以利亚近前来、说、亚伯拉罕、以撒、以色列的　神、耶和华阿、求你今日使人知道你是以色列的　神、也知道我是你的仆人、又是奉你的命行这一切事。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37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耶和华阿、求你应允我、应允我、使这民知道你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耶和华是　神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、又知道是你叫这民的心回转。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38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于是耶和华降下火来、烧尽燔祭、木柴、石头、尘土、又烧干沟里的水。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39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众民看见了、就俯伏在地、说、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耶和华是　神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、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耶和华是　神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。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2846626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C71619-C829-DCAF-E3C5-3E06A1FC95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35C7A93-920E-D594-E82F-22DF985F8631}"/>
              </a:ext>
            </a:extLst>
          </p:cNvPr>
          <p:cNvSpPr txBox="1"/>
          <p:nvPr/>
        </p:nvSpPr>
        <p:spPr>
          <a:xfrm>
            <a:off x="425278" y="129344"/>
            <a:ext cx="11518366" cy="592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Ⅰ.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以利亚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。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时代背景；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身穿毛衣，腰束皮带的先知；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名字就是使命的先知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---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「耶和华是神」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顺服的先知；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【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王上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17:2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耶和华的话临到以利亚说、你离开这里、往东去、藏在约但河东边的基立溪旁。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】</a:t>
            </a:r>
            <a:endParaRPr kumimoji="0" lang="en-US" altLang="zh-TW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·【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王上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17:8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耶和华的话临到他、说、你起身往西顿的撒勒法去。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】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·【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王上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18:1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过了许久、到第三年、耶和华的话临到以利亚、说、你去、使亚哈得见你．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】</a:t>
            </a:r>
            <a:endParaRPr kumimoji="0" lang="en-US" altLang="zh-TW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83948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59FA43-8477-2610-3A89-E428257BB1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B45546B-D0C4-4A4F-05CA-E0917E68C7C7}"/>
              </a:ext>
            </a:extLst>
          </p:cNvPr>
          <p:cNvSpPr txBox="1"/>
          <p:nvPr/>
        </p:nvSpPr>
        <p:spPr>
          <a:xfrm>
            <a:off x="425278" y="129344"/>
            <a:ext cx="11258722" cy="60262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Ⅰ.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以利亚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。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时代背景；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身穿毛衣，腰束皮带的先知；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名字就是使命的先知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---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「耶和华是神」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顺服的先知；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祷告的先知；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·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祷告于一切事工之先，是一位祷告的勇士。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·【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雅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5:17-18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以利亚与我们是一样性情的人、</a:t>
            </a:r>
            <a:r>
              <a:rPr kumimoji="0" lang="zh-CN" altLang="en-US" sz="28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他恳切祷告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、求不要下雨、雨就三年零六个月不下在地上。</a:t>
            </a:r>
            <a:r>
              <a:rPr kumimoji="0" lang="zh-CN" altLang="en-US" sz="28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他又祷告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、天就降下雨来、地也生出土产。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】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38122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384A06-8D6B-141F-C47C-AA247EDF21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DEFBE1A-456F-B595-E678-B1AE07F4871A}"/>
              </a:ext>
            </a:extLst>
          </p:cNvPr>
          <p:cNvSpPr txBox="1"/>
          <p:nvPr/>
        </p:nvSpPr>
        <p:spPr>
          <a:xfrm>
            <a:off x="425278" y="129344"/>
            <a:ext cx="11518366" cy="62847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Ⅰ.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以利亚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。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时代背景；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身穿毛衣，腰束皮带的先知；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名字就是使命的先知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---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「耶和华是神」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顺服的先知；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祷告的先知；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·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刚强壮胆的先知；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·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不惧强大的亚哈王；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·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不惧邪恶的耶洗别；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   ·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/>
              </a:rPr>
              <a:t>以一对四百五十。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34597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710</TotalTime>
  <Words>2989</Words>
  <Application>Microsoft Macintosh PowerPoint</Application>
  <PresentationFormat>Widescreen</PresentationFormat>
  <Paragraphs>235</Paragraphs>
  <Slides>31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SimHei</vt:lpstr>
      <vt:lpstr>Arial</vt:lpstr>
      <vt:lpstr>Calibri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yanxinli.ccmc@gmail.com</dc:creator>
  <cp:lastModifiedBy>Yanxin Li</cp:lastModifiedBy>
  <cp:revision>23</cp:revision>
  <dcterms:created xsi:type="dcterms:W3CDTF">2024-01-27T17:08:50Z</dcterms:created>
  <dcterms:modified xsi:type="dcterms:W3CDTF">2025-05-26T02:58:23Z</dcterms:modified>
</cp:coreProperties>
</file>