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0" r:id="rId3"/>
    <p:sldMasterId id="214748368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不一定要我说的哪句话留在大家脑海里；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希望诗篇43篇（哪怕是其中的一节）留在大家的心里。神自己的话，成为你脚前的灯，路上的光。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在以色列的各处寻觅神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是在那个人以为最不可能的地方“瀑布，洪涛”之中，因着外面深深回响，祂经历到了神从深处而来，向他心灵深处的呼唤——深渊与深渊响应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深渊是审判的地方，也是生命开始的地方。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对可拉后裔是如此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（他们先祖是在深渊受了审判的代价，而他们恩典余种的生命，也是从深渊开始）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对我们也是如此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（我们也本该受那深渊的审判，但是我们的主耶稣，代罪的神羔羊，为我们被下到阴间，尝了死味。而祂又从死里复活，胜了死亡，如今我们也领受了死里复活的生命）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藉着神/主耶稣和我们，深渊与深渊的响应，祂将生命活水给我们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我们里面那一井的泉源就涌上水来。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因此，可拉的后裔和我们都有了白昼的盼望，并且可以在黑夜中赞美这位赐他生命的神。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br>
              <a:rPr lang="zh-CN" sz="2800"/>
            </a:b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但对身处黑夜的人，苦难依然是真实的；不过因着深渊与深渊的响应，神和人的交通开始恢复，诗人能把苦难带到神我的磐石面前是诗人在深渊回应深渊的呼唤。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而且你会惊讶的发现，好像是诗人在这里的描写，就像是预言主耶稣在十字架上所经历的。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所以，你看见这是我们的苦难与主的苦难的交通——深渊与深渊响应。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因着主已经我们为我们受苦，尝了死味，我们也能将我们的苦难都带到主耶稣，我们的磐石那里。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你会发现（1）没有一个苦难大过主为我们所受的苦；（2）既然我们救恩的元帅已经经过苦难进入荣耀，那么我们这些祂所率领的“许多儿子们”，也是走一样的路，经过苦难进入荣耀。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你更会发现一件奇妙的事——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从祂的笑脸到我脸上的光荣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343" name="Google Shape;343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从祂的笑脸到我脸上的光荣</a:t>
            </a:r>
            <a:endParaRPr b="0" sz="1800"/>
          </a:p>
        </p:txBody>
      </p:sp>
      <p:sp>
        <p:nvSpPr>
          <p:cNvPr id="350" name="Google Shape;350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鹿切慕溪水： (2) 祢是我的藏身处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神是藉着苦难将我们带到祂面前，将祂的脸给我们，成为我们脸上的光荣。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当仇敌再来追赶我时，他就再也没法控告我这个有罪的人，他就不再直面我“潘人建”的这张脸了，因为我这张脸，满了污秽，仇敌有千万种方法控告我；他现在看见的乃是主耶稣基督，那圣洁没有瑕疵的脸，印在了我“潘人建”的脸上，代替了我原本的那张老脸。所以仇敌再没有办法来控告我，我也能靠着耶稣夸胜。）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一二段——生命活水的供应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二三段——祢是我的藏身处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所以，接着43篇，我们会更具体地看到，神是如何将祂的笑脸给我们，成为我们脸上的光荣。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Vindicate me, O God</a:t>
            </a:r>
            <a:r>
              <a:rPr b="0" i="0" lang="zh-CN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神啊，求你为我辩护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比较符合上下文（不虔诚的国，诡诈不义的人），和背景（利未人，随着南国的亡国被掳在巴比伦）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zh-CN" sz="1800"/>
            </a:b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一些比较贴近原文的翻译版本（KJV, DARBY, YLT）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Judge me, O God</a:t>
            </a:r>
            <a:r>
              <a:rPr b="0" i="0" lang="zh-CN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神啊，求你审判我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当我们把这些不虔不义的欺压带到神面前的时候，有时神就光照我们，让我们看见我们首先要脱离的是“我”，这个不虔不义的人，我们的老我。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很多时候，这里的不虔诚的国，诡诈不义的人，都是真的；但神允许这些难处临到我们，有时是为着显明我们在其中的反映，恰恰证明了我们也是个诡诈不义的人。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（上周忠信大哥讲道时说到的例子？左脸右脸，自己被莫须有地骂一顿时，内心真实的反应）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杯子里面是什么，溅出来的就是什么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（超速的例子）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但神也藉着这些事的发生，显明了我们心里隐藏的诡诈和不义。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仔细回想我们向神的祷告和呼求，希望</a:t>
            </a: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寻求祂来申冤，祂来安慰</a:t>
            </a:r>
            <a:r>
              <a:rPr lang="zh-CN" sz="1800"/>
              <a:t>。但是我们常常忘了一件事，就是：我们是真实来到这为什面前向祂祈求吗？</a:t>
            </a: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但是在这一切之前，我必须要能够真实地来到这位神的面前，而这就意味着我们自己要先被祂所洁净，审判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从刚刚诗篇42篇的回顾，我们知道，那个审判的代价，耶稣基督已经付上了。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我们如今和主耶稣的关系，是枝子联于葡萄树；所以我们藉着基督的血，披戴着基督，就能回到父神面前。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但这并不意味着，我们不需要被神审判/修剪（上周忠信大哥也提到，约15:2）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我们是需要被修剪/修理干净的，但这一切的目的，是为着让我们除去哪些不属基督的，单留下属基督的，使得我们结出好果子，也就是基督耶稣的生命在我们身上的彰显/见证。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砂劳越蒙福教会，华人的mega，不是单传“暖心”的信息，也传“扎心”的信息。主日信息前的祷告“常会祈求真理的圣灵来引导，让我们真的愿意被神修理干净，能够领受你的话，也活出你的话。“神啊，跟我们说话吧，修理我们吧！”。抓住每次听主话语的机会，不是评道，乃是用我们的心领受神的话）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42章生命的活水已经赐下了，如今诗人和我们需要神的帮助/神的力量，接受神的修剪，脱去旧人（老我），穿上新人（基督）。</a:t>
            </a:r>
            <a:endParaRPr sz="1800"/>
          </a:p>
        </p:txBody>
      </p:sp>
      <p:sp>
        <p:nvSpPr>
          <p:cNvPr id="379" name="Google Shape;379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简述诗篇  43篇连着42的原因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绝大多数圣经学者都认为如此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 11, 5的重复的段落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分割了三段的哀歌（诗人对自己的心和神的对话，三方会谈）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共同的主题：恢复和神的交通，走出忧闷，走入喜乐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古抄本的证据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结构标题的缺失</a:t>
            </a:r>
            <a:endParaRPr b="0" sz="1800"/>
          </a:p>
        </p:txBody>
      </p:sp>
      <p:sp>
        <p:nvSpPr>
          <p:cNvPr id="257" name="Google Shape;257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所以从祂的笑脸，到我们脸上的光荣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第一步，是经历神的洁净与修剪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这个过程，是相当不好受的，需要从神而来的力量；</a:t>
            </a:r>
            <a:r>
              <a:rPr b="0" i="0" lang="zh-CN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所以，诗人说“你是赐我力量的神”。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从对神的称呼，你都能看见那条出忧闷，进入喜乐同在的路线。尽快好像每次诗人几次对神说话，都是在向祂诉苦。但你发现，每一次，祂对神的属性就有了更深一层的认识。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从永生神（一个在旧约时代，对神很“官方”的称呼）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到赐生命的神（因着深渊与深渊的响应，诗人开始恢复与神生命的链接）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到神我的磐石（诗人开始相信，这位赐生命的神，是值得倚靠的）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在到这里，赐我力量的神（诗人渴慕的是这位磐石般的上主，赐给祂力量，能过胜过临到他的难处，或是说“脱去旧人，穿上新人”）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(43:2) vs(42:9)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1800"/>
              <a:t>相似的话，都是把难处带到神面前；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神我的磐石 vs 赐我力量的神/神我的力量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丢弃我 vs 忘记我 （程度的差别）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仇敌如何欺压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（有圣经学者认为42-47篇是一个连贯的整体，甚至是可能是一气呵成写成的）：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44篇v9-22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很有可能是被掳的过程中，所发生经历的：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v22诗人作的了一个总结：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我们为你的缘故终日被杀，人看我们如将宰的羊。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对于那时的可拉后裔，这一切是很难用他们的认知解释的。但他们没有失去对神的盼望，因为他们知道这位赐力量的神必引导他们，也必帮助他们。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所以，如果我们快转到诗篇46篇，就会看见诗人用信心的眼睛看见神是如何帮助他们/帮助神的城。</a:t>
            </a:r>
            <a:endParaRPr b="0" i="0" sz="1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</a:t>
            </a:r>
            <a:r>
              <a:rPr b="0" i="0" lang="zh-C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神是我们的避难所，是我们的力量…到天一亮，神必帮助这城。</a:t>
            </a:r>
            <a:r>
              <a:rPr b="0" i="0" lang="zh-CN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）</a:t>
            </a:r>
            <a:br>
              <a:rPr lang="zh-CN" sz="1800"/>
            </a:br>
            <a:r>
              <a:rPr lang="zh-CN" sz="1800"/>
              <a:t>有机会，可以一口气从诗篇42-47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zh-CN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我们为你的缘故终日被杀，人看我们如将宰的羊。still是很难被可拉后裔完全解释的难处。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但今天新约时代的基督徒很蒙福，因为圣灵在新约里，给了我们答案，给了我们解释：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在哪里被引用？罗马书8:36 (v31-39)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br>
              <a:rPr lang="zh-CN" sz="1800"/>
            </a:b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答案——就是耶稣基督。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对于可拉的后裔，他们用信心的眼睛看到这位要来的弥赛亚，甚至看到永世里与祂同在的荣耀。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当今天的我们，在经历这样的苦难时，是用信心去接受那位已经“像羊羔被牵到宰杀之地，又像羊在剪毛的人手下无声”的耶稣基督，神已经将基督，祂的独生爱子为我们白白舍了，受死又复活。所以尽管如今，我们也许可能也像“羊被牵到宰杀之地”那样凄惨，但没有什么能使我们与基督的爱隔绝了。因为基督已经得胜了，所以我们靠着基督的爱在这一切上，是得胜，而且得胜有余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赐我力量的神：是赐我那个得胜的力量，胜过一切阻挡我与神相交的，无论是外面从敌人来的欺压，控告，嘲笑，辱骂，还是我的旧人，我的肉体。在这着一切上，我们是靠着这位爱我们，赐我们力量的神，主耶稣基督，我们是得胜，而且得胜有余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zh-CN" sz="1800"/>
            </a:b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所以紧接着，我们就看到这条得胜有余的路：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诗人很具体的向这位赐祂力量的神，求两样东西——你的亮光和真实。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而神的亮光和真实，是能够引导诗人一步一步走进神更深的同在：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/>
            </a:b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在黑夜的环境中，周围满了诡诈、不虔不义的人和国，甚至包括自己这个“诡诈”的人。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因着对神的盼望和渴慕，诗人祷告神，在这黑夜中发出祂的亮光，在这诡诈不虔不义的环境中，显出祂的真实，以致于诗人能够被引导一步一步走进神更深的同在。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神的圣山-&gt;神的居所-&gt;神的祭坛-&gt;神自己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这大概不是指着当时地上的情景，因为圣山，居所，祭坛这些都已经不在了。诗人好像是穿越了时间和空间，或是属灵的境界中，渴慕被神引导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而且这条得胜道路的终点，不是停留在圣山、居所、甚至不是祭坛、乃是一步一步，从圣山到居所，到祭坛，最终到我最喜乐的神那里。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今天，我们可能渴慕在一个很属灵的教会聚会，或者说被一群属灵的弟兄姐妹围绕，就好像在神的圣山，神的居所。不要误会我的意思，我不是说这些不好，乃是这些都不是最终的目的。最终，我们是要个人来到这位神发出亮光和真实的神面前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如果我们只是停留在半路，我们可能就会离开真实，进入虚假：</a:t>
            </a:r>
            <a:endParaRPr b="0" i="0" sz="1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一个很属灵的教会聚会，或者说被一群属灵的弟兄姐妹围绕，你可能就会觉得自己是属灵的。因为你开始说话像他们，甚至连祷告的抑扬顿挫都像他们，敬拜外面的状态也很像他们。很可能我里面的生命没有被主得着，这就不是“真实”，而是“虚假”。</a:t>
            </a:r>
            <a:endParaRPr b="0" i="0" sz="1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上周忠信的分享，我可能作很多和属灵相关的事，但我这个人丝毫不属灵。我们在TCCF，有很多的服事需要弟兄姐妹摆上（不是鼓励大家躺平），但我如果只是因着外面被鼓动，对神大发热心，还是我们的能力和办法来事奉神。有一天，我们会看到，我们和那个法利赛人里的法利赛人——还叫扫罗的保罗一样的。他说：在我里面，就是在我肉体里面毫无良善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甚至连我们敬拜唱诗这件事，都是要被神的亮光和真实引导，直到神面前。很多时候我们只是敬拜一个感觉，这曲调真好听，这歌词真优美，这敬拜的氛围真好，大家都高举双手，甚至身边还有人唱着唱着就哭了，或者就跪下祷告。可能我也就被感染，敬拜中就很受感动，而且唱着唱着，我就觉得我就是如歌词所说的赞美神，在神面前过生活了。举个例子，唱着“让我爱而不受感戴”，结果你发现你爱身边的一个朋友，给ta发去一长短问候安慰的微信的时候，他就回你两个字，谢谢，你心里还是很难受。这是因为，我们没有进去，希伯来书的作者告诉我们，是要进到慢内，是来到神施恩的宝座前，也就是神面前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所以，当我们真实来到神面前，与祂面对面，因为神要让我们每一个祂的儿女都如同镜子返照一样，被祂荣上加荣地改变，已至主的荣光显在我们脸上，我们都被模成神儿子的形象。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这也是保罗在罗马书8章，谁能使我们与基督的爱隔绝，前面一段所指给我们的路。（罗8:28-30）。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万事互相效力不是为着别的益处，乃是叫我们都走在这条成圣的路上，让我们活着像耶稣，活着就是耶稣，模成神儿子的形象。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不是仅止得救，乃是称义、成圣、得荣耀。</a:t>
            </a:r>
            <a:endParaRPr b="0"/>
          </a:p>
        </p:txBody>
      </p:sp>
      <p:sp>
        <p:nvSpPr>
          <p:cNvPr id="451" name="Google Shape;451;p6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简述诗篇  43篇连着42的原因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绝大多数圣经学者都认为如此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 11, 5的重复的段落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分割了三段的哀歌（诗人对自己的心和神的对话，三方会谈）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共同的主题：恢复和神的交通，走出忧闷，走入喜乐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古抄本的证据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结构标题的缺失</a:t>
            </a:r>
            <a:endParaRPr b="0" sz="1800"/>
          </a:p>
        </p:txBody>
      </p:sp>
      <p:sp>
        <p:nvSpPr>
          <p:cNvPr id="264" name="Google Shape;264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所以，从祂的笑脸到我脸上的光荣，第二点：光照与引导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当诗人被神的亮光和真实引导，来到神的圣山，神的居所，或是我们今天来到教会，这灯台上的光，山上的成，神的家，来到一群爱主的弟兄姐妹当中。不是停留在这里，乃是继续往前，我们就走到神的祭坛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对于诗人，祭坛是什么地方：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是每次犯罪，需要牵着牛羊，来到的地方，藉着牛羊的血，遮盖了他的罪，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他和神的交通就再次恢复了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再一次将自己分别，“归耶和华为圣”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所以理论上，每一个因着神亮光和真实的引导，来到祭坛前的人，来的时候是忧愁了，走的时候是喜乐的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所以诗人，对神的称呼又有了变换（我最喜乐的神）</a:t>
            </a:r>
            <a:endParaRPr b="0"/>
          </a:p>
        </p:txBody>
      </p:sp>
      <p:sp>
        <p:nvSpPr>
          <p:cNvPr id="465" name="Google Shape;465;p6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对于我们呢，希伯来书的作者告诉我们说，我们也有一祭坛；只不过被杀流血的，不是牛羊，也不是我们，而是我们的主耶稣基督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因祂受的刑罚，我们得平安，因祂受的鞭伤，我们得医治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所以神的亮光和真实，是把我们带到这座祭坛，我们主耶稣基督，流血舍命的地方。</a:t>
            </a:r>
            <a:br>
              <a:rPr lang="zh-CN"/>
            </a:b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还记得约翰一书是怎么说？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神就是光，在祂毫无黑暗（约翰一书1:5a）我们若在光明中行，如同神在光明中，就彼此相交，他儿子耶稣的血也洗净我们一切的罪。（约翰一书1:7）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这条被神的亮光和真实引导的道路，就是在光中行的道路，而当神光真实照向我们的时候，我们一定看见自己的罪（1:8），也就被引导到神的祭坛。但是在祭坛前，我们不需要再死了，因为“他儿子耶稣的血也洗净我们一切的罪”。我们需要做的是“认自己的罪，神是信实的，是公义的，必要赦免我们的罪，洗净我们一切的不义。”(1:9)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所以，祭坛是我们藉着耶稣的宝血，再一次被他洁净的地方。我们不需要再献上任何流血的祭。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但保罗也告诉我们，当我们真的在神的亮光和真实中，经历到神的救赎的大爱和慈悲时，我们在祭坛前还会有一个都回应：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将身体献上，当做活祭，是圣洁的，是神所喜悦的，你们如此侍奉乃是理所当然的（罗12:1）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我们献上自己，当做活祭，将自己生命的主权全然交给祂，讨这位救拔我们的圣洁主的喜悦。所以，主的喜乐就成了我的力量，也成了我的喜乐。</a:t>
            </a:r>
            <a:endParaRPr b="0" sz="1800"/>
          </a:p>
        </p:txBody>
      </p:sp>
      <p:sp>
        <p:nvSpPr>
          <p:cNvPr id="479" name="Google Shape;479;p6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所以，诗人对这为神最终的称呼是——我最喜乐的神。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主的喜乐就成了我的力量，也成了我的喜乐。</a:t>
            </a:r>
            <a:endParaRPr b="0" i="0" sz="1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1800"/>
              <a:t>约15:11——耶稣亲自告诉我们：是神的喜乐，存在我们的心里，成了我们的喜乐，以致于我们的喜乐可以满足。用诗篇42篇的话，是神将祂的笑脸给了我们。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1800"/>
              <a:t>约16:20-22——不是世上的喜乐，因为世上的喜乐可能被夺去。甚至是，在世人的喜乐时，我们哀哭，但因着耶稣的死里复活，因着圣灵的内主，我们的心就喜乐了，而这这喜乐是无人能夺去的。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他说，到我最喜乐的神那里，神啊，我的神，我要弹琴称赞你。</a:t>
            </a:r>
            <a:endParaRPr b="0" sz="1800"/>
          </a:p>
        </p:txBody>
      </p:sp>
      <p:sp>
        <p:nvSpPr>
          <p:cNvPr id="487" name="Google Shape;487;p6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完全恢复和主的交通，走出忧闷，走出烦躁，走向那位我最喜乐的神，神的笑脸成了我脸上的荣光。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祂是我脸上的光荣，是我的神！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总结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6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7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简述诗篇  43篇连着42的原因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绝大多数圣经学者都认为如此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 11, 5的重复的段落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分割了三段的哀歌（诗人对自己的心和神的对话，三方会谈）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共同的主题：恢复和神的交通，走出忧闷，走入喜乐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古抄本的证据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结构标题的缺失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简述诗篇  43篇连着42的原因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绝大多数圣经学者都认为如此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 11, 5的重复的段落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分割了三段的哀歌（诗人对自己的心和神的对话，三方会谈）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共同的主题：恢复和神的交通，走出忧闷，走入喜乐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古抄本的证据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结构标题的缺失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r>
              <a:rPr b="1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也是可拉后裔的诗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简单回顾可拉后裔的背景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可拉的后裔</a:t>
            </a:r>
            <a:endParaRPr b="0" sz="2800"/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可拉：光秃、隐藏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可拉一党的人生命的写照</a:t>
            </a:r>
            <a:endParaRPr b="0" sz="2800"/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可拉一党的遭遇(民16) 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不服神所赐给摩西亚伦的权柄，起来反叛神</a:t>
            </a:r>
            <a:endParaRPr b="0" sz="2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地裂开，一切属可拉的人丁、财物坠落阴间、灭亡</a:t>
            </a:r>
            <a:endParaRPr b="0" sz="2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按理，属可拉的人丁都坠落阴间灭亡，不会有可拉的后裔</a:t>
            </a:r>
            <a:endParaRPr b="0" sz="2800"/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恩典的余种——一班唱诗的人 (民26:9-11, 代上6:31-38)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然而可拉的众子没有死亡（民26:11)——恩典的余种</a:t>
            </a:r>
            <a:endParaRPr b="0" sz="2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代上6对利未后裔家谱的记载，可拉的后裔在圣殿唱诗供职。</a:t>
            </a:r>
            <a:endParaRPr b="0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尝试带入可拉后裔的视角（本是必死的人，却得以存留），来看可拉后裔的诗篇</a:t>
            </a:r>
            <a:endParaRPr b="0" sz="2800"/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我们！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我们曾如可拉一党一样悖逆神</a:t>
            </a:r>
            <a:endParaRPr b="0" sz="2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却因着耶稣基督的代死，成为恩典的余种，可拉的后裔</a:t>
            </a:r>
            <a:endParaRPr b="0" sz="2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诗人/可拉后裔在这里所唱的，也会是我们所唱的</a:t>
            </a:r>
            <a:endParaRPr b="0" sz="2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诗人/可拉后裔在这里所经历的，也会是我们所经历的</a:t>
            </a:r>
            <a:endParaRPr b="0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br>
              <a:rPr lang="zh-CN" sz="2800"/>
            </a:br>
            <a:endParaRPr b="0" sz="2800"/>
          </a:p>
        </p:txBody>
      </p:sp>
      <p:sp>
        <p:nvSpPr>
          <p:cNvPr id="285" name="Google Shape;285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上次42篇，看了前两段，简单走过：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共同的主题：恢复和神的交通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藉着三段和自己的心和神的对话，诗人就带我们看见那条恢复和神的交通/走出忧闷的路。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走出忧闷的路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鹿切慕溪水：(1) 生命活水的供应 (2) 祢是我的藏身处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这条路就是——鹿切慕并且寻得溪水的路 （也就是得着上述两点）</a:t>
            </a:r>
            <a:endParaRPr b="0" sz="1800"/>
          </a:p>
        </p:txBody>
      </p:sp>
      <p:sp>
        <p:nvSpPr>
          <p:cNvPr id="293" name="Google Shape;293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道路的起点——诗人的景况：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外面——苦难的环境临到，而且有他人的逼迫/伤害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里面——永生神的同在不再（根本原因）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 sz="1800"/>
            </a:b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起身寻找那位笑脸帮助祂的神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标题幻灯片">
  <p:cSld name="2_标题幻灯片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"/>
          <p:cNvGrpSpPr/>
          <p:nvPr/>
        </p:nvGrpSpPr>
        <p:grpSpPr>
          <a:xfrm>
            <a:off x="351422" y="319314"/>
            <a:ext cx="11489157" cy="1977962"/>
            <a:chOff x="351422" y="319314"/>
            <a:chExt cx="11489157" cy="1977962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51422" y="319314"/>
              <a:ext cx="11489157" cy="1977962"/>
              <a:chOff x="369013" y="319314"/>
              <a:chExt cx="11489157" cy="1977962"/>
            </a:xfrm>
          </p:grpSpPr>
          <p:cxnSp>
            <p:nvCxnSpPr>
              <p:cNvPr id="19" name="Google Shape;19;p2"/>
              <p:cNvCxnSpPr/>
              <p:nvPr/>
            </p:nvCxnSpPr>
            <p:spPr>
              <a:xfrm>
                <a:off x="369013" y="319314"/>
                <a:ext cx="0" cy="19779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6B748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369013" y="319314"/>
                <a:ext cx="1148915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B748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21" name="Google Shape;21;p2"/>
            <p:cNvCxnSpPr/>
            <p:nvPr/>
          </p:nvCxnSpPr>
          <p:spPr>
            <a:xfrm>
              <a:off x="11840579" y="319314"/>
              <a:ext cx="0" cy="1977962"/>
            </a:xfrm>
            <a:prstGeom prst="straightConnector1">
              <a:avLst/>
            </a:prstGeom>
            <a:noFill/>
            <a:ln cap="flat" cmpd="sng" w="9525">
              <a:solidFill>
                <a:srgbClr val="6B748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1" name="Google Shape;81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ctrTitle"/>
          </p:nvPr>
        </p:nvSpPr>
        <p:spPr>
          <a:xfrm>
            <a:off x="1838113" y="2851343"/>
            <a:ext cx="8490581" cy="17461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2767350" y="4846921"/>
            <a:ext cx="6632107" cy="9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3" name="Google Shape;113;p17"/>
          <p:cNvSpPr/>
          <p:nvPr/>
        </p:nvSpPr>
        <p:spPr>
          <a:xfrm flipH="1" rot="-981105">
            <a:off x="5561167" y="1911565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1775" y="0"/>
            <a:ext cx="438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>
            <p:ph type="ctrTitle"/>
          </p:nvPr>
        </p:nvSpPr>
        <p:spPr>
          <a:xfrm>
            <a:off x="684361" y="428903"/>
            <a:ext cx="3071005" cy="30513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subTitle"/>
          </p:nvPr>
        </p:nvSpPr>
        <p:spPr>
          <a:xfrm>
            <a:off x="744876" y="5116529"/>
            <a:ext cx="2948684" cy="95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 cap="none">
                <a:solidFill>
                  <a:schemeClr val="lt2"/>
                </a:solidFill>
              </a:defRPr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9"/>
          <p:cNvSpPr/>
          <p:nvPr/>
        </p:nvSpPr>
        <p:spPr>
          <a:xfrm flipH="1" rot="-8052435">
            <a:off x="1747479" y="3853642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/>
          <p:nvPr>
            <p:ph idx="2" type="pic"/>
          </p:nvPr>
        </p:nvSpPr>
        <p:spPr>
          <a:xfrm>
            <a:off x="4383024" y="0"/>
            <a:ext cx="7808976" cy="685800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760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 txBox="1"/>
          <p:nvPr>
            <p:ph type="title"/>
          </p:nvPr>
        </p:nvSpPr>
        <p:spPr>
          <a:xfrm>
            <a:off x="647699" y="647700"/>
            <a:ext cx="3483421" cy="286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" name="Google Shape;125;p20"/>
          <p:cNvCxnSpPr/>
          <p:nvPr/>
        </p:nvCxnSpPr>
        <p:spPr>
          <a:xfrm>
            <a:off x="4572000" y="1344305"/>
            <a:ext cx="0" cy="1610436"/>
          </a:xfrm>
          <a:prstGeom prst="straightConnector1">
            <a:avLst/>
          </a:prstGeom>
          <a:noFill/>
          <a:ln cap="flat" cmpd="sng" w="19050">
            <a:solidFill>
              <a:srgbClr val="303E35">
                <a:alpha val="7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5117909" y="647700"/>
            <a:ext cx="6401231" cy="2982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0"/>
          <p:cNvSpPr/>
          <p:nvPr>
            <p:ph idx="2" type="pic"/>
          </p:nvPr>
        </p:nvSpPr>
        <p:spPr>
          <a:xfrm>
            <a:off x="667512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28" name="Google Shape;128;p20"/>
          <p:cNvSpPr/>
          <p:nvPr>
            <p:ph idx="3" type="pic"/>
          </p:nvPr>
        </p:nvSpPr>
        <p:spPr>
          <a:xfrm>
            <a:off x="3416041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29" name="Google Shape;129;p20"/>
          <p:cNvSpPr/>
          <p:nvPr>
            <p:ph idx="4" type="pic"/>
          </p:nvPr>
        </p:nvSpPr>
        <p:spPr>
          <a:xfrm>
            <a:off x="6164570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30" name="Google Shape;130;p20"/>
          <p:cNvSpPr/>
          <p:nvPr>
            <p:ph idx="5" type="pic"/>
          </p:nvPr>
        </p:nvSpPr>
        <p:spPr>
          <a:xfrm>
            <a:off x="8913100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31" name="Google Shape;131;p20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845164" y="1034470"/>
            <a:ext cx="10515600" cy="899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839069" y="1900962"/>
            <a:ext cx="10292340" cy="1954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/>
            </a:lvl2pPr>
            <a:lvl3pPr indent="-228600" lvl="2" marL="13716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/>
            </a:lvl4pPr>
            <a:lvl5pPr indent="-228600" lvl="4" marL="22860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1"/>
          <p:cNvSpPr/>
          <p:nvPr>
            <p:ph idx="2" type="pic"/>
          </p:nvPr>
        </p:nvSpPr>
        <p:spPr>
          <a:xfrm>
            <a:off x="0" y="4160520"/>
            <a:ext cx="4067175" cy="26974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39" name="Google Shape;139;p21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/>
          <p:nvPr>
            <p:ph idx="3" type="pic"/>
          </p:nvPr>
        </p:nvSpPr>
        <p:spPr>
          <a:xfrm>
            <a:off x="4059936" y="4160520"/>
            <a:ext cx="4133088" cy="26974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41" name="Google Shape;141;p21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8193024" y="4160520"/>
            <a:ext cx="4005072" cy="26974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cxnSp>
        <p:nvCxnSpPr>
          <p:cNvPr id="143" name="Google Shape;143;p21"/>
          <p:cNvCxnSpPr/>
          <p:nvPr/>
        </p:nvCxnSpPr>
        <p:spPr>
          <a:xfrm>
            <a:off x="3950899" y="1555564"/>
            <a:ext cx="4290204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7490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比较">
  <p:cSld name="1_比较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3"/>
          <p:cNvGrpSpPr/>
          <p:nvPr/>
        </p:nvGrpSpPr>
        <p:grpSpPr>
          <a:xfrm>
            <a:off x="351422" y="319314"/>
            <a:ext cx="11489157" cy="6200885"/>
            <a:chOff x="334544" y="319314"/>
            <a:chExt cx="11489157" cy="6200885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334544" y="319314"/>
              <a:ext cx="11489157" cy="6200885"/>
              <a:chOff x="351422" y="319314"/>
              <a:chExt cx="11489157" cy="6200885"/>
            </a:xfrm>
          </p:grpSpPr>
          <p:grpSp>
            <p:nvGrpSpPr>
              <p:cNvPr id="26" name="Google Shape;26;p3"/>
              <p:cNvGrpSpPr/>
              <p:nvPr/>
            </p:nvGrpSpPr>
            <p:grpSpPr>
              <a:xfrm>
                <a:off x="351422" y="319314"/>
                <a:ext cx="11489157" cy="3728072"/>
                <a:chOff x="351422" y="319314"/>
                <a:chExt cx="11489157" cy="1977962"/>
              </a:xfrm>
            </p:grpSpPr>
            <p:grpSp>
              <p:nvGrpSpPr>
                <p:cNvPr id="27" name="Google Shape;27;p3"/>
                <p:cNvGrpSpPr/>
                <p:nvPr/>
              </p:nvGrpSpPr>
              <p:grpSpPr>
                <a:xfrm>
                  <a:off x="351422" y="319314"/>
                  <a:ext cx="11489157" cy="1901481"/>
                  <a:chOff x="369013" y="319314"/>
                  <a:chExt cx="11489157" cy="1901481"/>
                </a:xfrm>
              </p:grpSpPr>
              <p:cxnSp>
                <p:nvCxnSpPr>
                  <p:cNvPr id="28" name="Google Shape;28;p3"/>
                  <p:cNvCxnSpPr/>
                  <p:nvPr/>
                </p:nvCxnSpPr>
                <p:spPr>
                  <a:xfrm>
                    <a:off x="369013" y="319314"/>
                    <a:ext cx="0" cy="190148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6B748E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" name="Google Shape;29;p3"/>
                  <p:cNvCxnSpPr/>
                  <p:nvPr/>
                </p:nvCxnSpPr>
                <p:spPr>
                  <a:xfrm rot="10800000">
                    <a:off x="369013" y="319314"/>
                    <a:ext cx="1148915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6B748E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cxnSp>
              <p:nvCxnSpPr>
                <p:cNvPr id="30" name="Google Shape;30;p3"/>
                <p:cNvCxnSpPr/>
                <p:nvPr/>
              </p:nvCxnSpPr>
              <p:spPr>
                <a:xfrm>
                  <a:off x="11840579" y="319314"/>
                  <a:ext cx="0" cy="197796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6B748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1" name="Google Shape;31;p3"/>
              <p:cNvCxnSpPr/>
              <p:nvPr/>
            </p:nvCxnSpPr>
            <p:spPr>
              <a:xfrm rot="10800000">
                <a:off x="351423" y="6520199"/>
                <a:ext cx="361097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B748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32" name="Google Shape;32;p3"/>
            <p:cNvCxnSpPr/>
            <p:nvPr/>
          </p:nvCxnSpPr>
          <p:spPr>
            <a:xfrm>
              <a:off x="334544" y="6172200"/>
              <a:ext cx="0" cy="347999"/>
            </a:xfrm>
            <a:prstGeom prst="straightConnector1">
              <a:avLst/>
            </a:prstGeom>
            <a:noFill/>
            <a:ln cap="flat" cmpd="sng" w="9525">
              <a:solidFill>
                <a:srgbClr val="6B748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">
  <p:cSld name="Section brea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/>
          <p:nvPr>
            <p:ph type="ctrTitle"/>
          </p:nvPr>
        </p:nvSpPr>
        <p:spPr>
          <a:xfrm>
            <a:off x="647700" y="5059252"/>
            <a:ext cx="6874327" cy="120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" type="subTitle"/>
          </p:nvPr>
        </p:nvSpPr>
        <p:spPr>
          <a:xfrm>
            <a:off x="8098970" y="5056632"/>
            <a:ext cx="3392445" cy="1207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49" name="Google Shape;149;p22"/>
          <p:cNvCxnSpPr/>
          <p:nvPr/>
        </p:nvCxnSpPr>
        <p:spPr>
          <a:xfrm>
            <a:off x="7810499" y="5187442"/>
            <a:ext cx="0" cy="875607"/>
          </a:xfrm>
          <a:prstGeom prst="straightConnector1">
            <a:avLst/>
          </a:prstGeom>
          <a:noFill/>
          <a:ln cap="flat" cmpd="sng" w="15875">
            <a:solidFill>
              <a:srgbClr val="303E35">
                <a:alpha val="8196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22"/>
          <p:cNvSpPr/>
          <p:nvPr>
            <p:ph idx="2" type="pic"/>
          </p:nvPr>
        </p:nvSpPr>
        <p:spPr>
          <a:xfrm>
            <a:off x="1524" y="0"/>
            <a:ext cx="12188952" cy="4562856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838200" y="2438403"/>
            <a:ext cx="10515600" cy="3545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54" name="Google Shape;154;p23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23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ctrTitle"/>
          </p:nvPr>
        </p:nvSpPr>
        <p:spPr>
          <a:xfrm>
            <a:off x="653733" y="1679441"/>
            <a:ext cx="10890565" cy="589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1" type="subTitle"/>
          </p:nvPr>
        </p:nvSpPr>
        <p:spPr>
          <a:xfrm>
            <a:off x="2163726" y="2273661"/>
            <a:ext cx="7910623" cy="44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4"/>
          <p:cNvSpPr/>
          <p:nvPr/>
        </p:nvSpPr>
        <p:spPr>
          <a:xfrm flipH="1">
            <a:off x="5507004" y="632198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/>
          <p:nvPr>
            <p:ph idx="2" type="pic"/>
          </p:nvPr>
        </p:nvSpPr>
        <p:spPr>
          <a:xfrm>
            <a:off x="658368" y="3063240"/>
            <a:ext cx="5321808" cy="31546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63" name="Google Shape;163;p24"/>
          <p:cNvSpPr/>
          <p:nvPr>
            <p:ph idx="3" type="pic"/>
          </p:nvPr>
        </p:nvSpPr>
        <p:spPr>
          <a:xfrm>
            <a:off x="6217920" y="3063240"/>
            <a:ext cx="5321808" cy="31546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64" name="Google Shape;164;p24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4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4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9" name="Google Shape;169;p25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0" name="Google Shape;170;p25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5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3" name="Google Shape;173;p25"/>
          <p:cNvSpPr/>
          <p:nvPr>
            <p:ph idx="2" type="pic"/>
          </p:nvPr>
        </p:nvSpPr>
        <p:spPr>
          <a:xfrm>
            <a:off x="823811" y="2266497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5"/>
          <p:cNvSpPr/>
          <p:nvPr>
            <p:ph idx="3" type="pic"/>
          </p:nvPr>
        </p:nvSpPr>
        <p:spPr>
          <a:xfrm>
            <a:off x="3509664" y="2276021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25"/>
          <p:cNvSpPr/>
          <p:nvPr>
            <p:ph idx="4" type="pic"/>
          </p:nvPr>
        </p:nvSpPr>
        <p:spPr>
          <a:xfrm>
            <a:off x="6206094" y="2260823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25"/>
          <p:cNvSpPr/>
          <p:nvPr>
            <p:ph idx="5" type="pic"/>
          </p:nvPr>
        </p:nvSpPr>
        <p:spPr>
          <a:xfrm>
            <a:off x="8907217" y="2266497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838200" y="4085532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6" type="body"/>
          </p:nvPr>
        </p:nvSpPr>
        <p:spPr>
          <a:xfrm>
            <a:off x="838199" y="4469611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5"/>
          <p:cNvSpPr txBox="1"/>
          <p:nvPr>
            <p:ph idx="7" type="body"/>
          </p:nvPr>
        </p:nvSpPr>
        <p:spPr>
          <a:xfrm>
            <a:off x="3524054" y="4095056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25"/>
          <p:cNvSpPr txBox="1"/>
          <p:nvPr>
            <p:ph idx="8" type="body"/>
          </p:nvPr>
        </p:nvSpPr>
        <p:spPr>
          <a:xfrm>
            <a:off x="3524053" y="4479135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5"/>
          <p:cNvSpPr txBox="1"/>
          <p:nvPr>
            <p:ph idx="9" type="body"/>
          </p:nvPr>
        </p:nvSpPr>
        <p:spPr>
          <a:xfrm>
            <a:off x="6223595" y="4088244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5"/>
          <p:cNvSpPr txBox="1"/>
          <p:nvPr>
            <p:ph idx="13" type="body"/>
          </p:nvPr>
        </p:nvSpPr>
        <p:spPr>
          <a:xfrm>
            <a:off x="6223594" y="4472323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5"/>
          <p:cNvSpPr txBox="1"/>
          <p:nvPr>
            <p:ph idx="14" type="body"/>
          </p:nvPr>
        </p:nvSpPr>
        <p:spPr>
          <a:xfrm>
            <a:off x="8921606" y="4085532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5"/>
          <p:cNvSpPr txBox="1"/>
          <p:nvPr>
            <p:ph idx="15" type="body"/>
          </p:nvPr>
        </p:nvSpPr>
        <p:spPr>
          <a:xfrm>
            <a:off x="8921605" y="4469611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 type="titleOnly">
  <p:cSld name="TITLE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838200" y="716213"/>
            <a:ext cx="10515600" cy="2212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6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839788" y="665629"/>
            <a:ext cx="10515600" cy="818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836612" y="1806039"/>
            <a:ext cx="5157787" cy="5845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p27"/>
          <p:cNvSpPr txBox="1"/>
          <p:nvPr>
            <p:ph idx="2" type="body"/>
          </p:nvPr>
        </p:nvSpPr>
        <p:spPr>
          <a:xfrm>
            <a:off x="839788" y="2390588"/>
            <a:ext cx="5157787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27"/>
          <p:cNvSpPr txBox="1"/>
          <p:nvPr>
            <p:ph idx="3" type="body"/>
          </p:nvPr>
        </p:nvSpPr>
        <p:spPr>
          <a:xfrm>
            <a:off x="6169024" y="1806038"/>
            <a:ext cx="5183188" cy="584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p27"/>
          <p:cNvSpPr txBox="1"/>
          <p:nvPr>
            <p:ph idx="4" type="body"/>
          </p:nvPr>
        </p:nvSpPr>
        <p:spPr>
          <a:xfrm>
            <a:off x="6169024" y="2390588"/>
            <a:ext cx="5183188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96" name="Google Shape;196;p27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7" name="Google Shape;197;p27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7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7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839788" y="665629"/>
            <a:ext cx="10515600" cy="818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836612" y="1806039"/>
            <a:ext cx="3200400" cy="5845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3" name="Google Shape;203;p28"/>
          <p:cNvSpPr txBox="1"/>
          <p:nvPr>
            <p:ph idx="2" type="body"/>
          </p:nvPr>
        </p:nvSpPr>
        <p:spPr>
          <a:xfrm>
            <a:off x="839788" y="2390588"/>
            <a:ext cx="3200400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4pPr>
            <a:lvl5pPr indent="-2997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2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28"/>
          <p:cNvSpPr txBox="1"/>
          <p:nvPr>
            <p:ph idx="3" type="body"/>
          </p:nvPr>
        </p:nvSpPr>
        <p:spPr>
          <a:xfrm>
            <a:off x="4495800" y="1800575"/>
            <a:ext cx="3200400" cy="584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5" name="Google Shape;205;p28"/>
          <p:cNvSpPr txBox="1"/>
          <p:nvPr>
            <p:ph idx="4" type="body"/>
          </p:nvPr>
        </p:nvSpPr>
        <p:spPr>
          <a:xfrm>
            <a:off x="4495800" y="2385125"/>
            <a:ext cx="3200400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4pPr>
            <a:lvl5pPr indent="-2997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2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06" name="Google Shape;206;p28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7" name="Google Shape;207;p28"/>
          <p:cNvSpPr txBox="1"/>
          <p:nvPr>
            <p:ph idx="5" type="body"/>
          </p:nvPr>
        </p:nvSpPr>
        <p:spPr>
          <a:xfrm>
            <a:off x="8151814" y="1802952"/>
            <a:ext cx="3200400" cy="584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8" name="Google Shape;208;p28"/>
          <p:cNvSpPr txBox="1"/>
          <p:nvPr>
            <p:ph idx="6" type="body"/>
          </p:nvPr>
        </p:nvSpPr>
        <p:spPr>
          <a:xfrm>
            <a:off x="8151814" y="2387502"/>
            <a:ext cx="3200400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4pPr>
            <a:lvl5pPr indent="-2997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2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28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8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8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9"/>
          <p:cNvSpPr txBox="1"/>
          <p:nvPr>
            <p:ph type="title"/>
          </p:nvPr>
        </p:nvSpPr>
        <p:spPr>
          <a:xfrm>
            <a:off x="647701" y="1375939"/>
            <a:ext cx="5448300" cy="1240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635001" y="2688119"/>
            <a:ext cx="5115674" cy="3507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29"/>
          <p:cNvSpPr/>
          <p:nvPr>
            <p:ph idx="2" type="pic"/>
          </p:nvPr>
        </p:nvSpPr>
        <p:spPr>
          <a:xfrm>
            <a:off x="6748272" y="658368"/>
            <a:ext cx="4809744" cy="260604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217" name="Google Shape;217;p29"/>
          <p:cNvSpPr/>
          <p:nvPr>
            <p:ph idx="3" type="pic"/>
          </p:nvPr>
        </p:nvSpPr>
        <p:spPr>
          <a:xfrm>
            <a:off x="6748272" y="3584448"/>
            <a:ext cx="4809744" cy="260604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218" name="Google Shape;218;p29"/>
          <p:cNvSpPr/>
          <p:nvPr/>
        </p:nvSpPr>
        <p:spPr>
          <a:xfrm flipH="1">
            <a:off x="825809" y="632198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9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9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0"/>
          <p:cNvSpPr txBox="1"/>
          <p:nvPr>
            <p:ph type="title"/>
          </p:nvPr>
        </p:nvSpPr>
        <p:spPr>
          <a:xfrm>
            <a:off x="485775" y="647700"/>
            <a:ext cx="3680395" cy="1403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647701" y="2683104"/>
            <a:ext cx="3364358" cy="3673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30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0"/>
          <p:cNvSpPr/>
          <p:nvPr>
            <p:ph idx="2" type="pic"/>
          </p:nvPr>
        </p:nvSpPr>
        <p:spPr>
          <a:xfrm>
            <a:off x="4575048" y="0"/>
            <a:ext cx="7616952" cy="685800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228" name="Google Shape;228;p30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0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1152099" y="2302005"/>
            <a:ext cx="2253018" cy="0"/>
          </a:xfrm>
          <a:prstGeom prst="straightConnector1">
            <a:avLst/>
          </a:prstGeom>
          <a:noFill/>
          <a:ln cap="flat" cmpd="sng" w="19050">
            <a:solidFill>
              <a:srgbClr val="303E35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831850" y="1709738"/>
            <a:ext cx="10515600" cy="31171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831850" y="4826924"/>
            <a:ext cx="10515600" cy="126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比较">
  <p:cSld name="2_比较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idx="1" type="body"/>
          </p:nvPr>
        </p:nvSpPr>
        <p:spPr>
          <a:xfrm>
            <a:off x="838200" y="1811756"/>
            <a:ext cx="5181600" cy="4365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32"/>
          <p:cNvSpPr txBox="1"/>
          <p:nvPr>
            <p:ph idx="2" type="body"/>
          </p:nvPr>
        </p:nvSpPr>
        <p:spPr>
          <a:xfrm>
            <a:off x="6172200" y="1811756"/>
            <a:ext cx="5181600" cy="4365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32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38" name="Google Shape;238;p32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839788" y="647698"/>
            <a:ext cx="4061821" cy="15585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3"/>
          <p:cNvSpPr txBox="1"/>
          <p:nvPr>
            <p:ph idx="1" type="body"/>
          </p:nvPr>
        </p:nvSpPr>
        <p:spPr>
          <a:xfrm>
            <a:off x="5183188" y="647699"/>
            <a:ext cx="6172200" cy="521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60"/>
              <a:buChar char="•"/>
              <a:defRPr sz="32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 sz="24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4pPr>
            <a:lvl5pPr indent="-3302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2" name="Google Shape;242;p33"/>
          <p:cNvSpPr txBox="1"/>
          <p:nvPr>
            <p:ph idx="2" type="body"/>
          </p:nvPr>
        </p:nvSpPr>
        <p:spPr>
          <a:xfrm>
            <a:off x="839788" y="2206256"/>
            <a:ext cx="4061821" cy="3662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4"/>
          <p:cNvSpPr/>
          <p:nvPr>
            <p:ph idx="2" type="pic"/>
          </p:nvPr>
        </p:nvSpPr>
        <p:spPr>
          <a:xfrm>
            <a:off x="5183188" y="867985"/>
            <a:ext cx="6172200" cy="4993066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slide" Target="/ppt/slides/slide27.xml"/><Relationship Id="rId5" Type="http://schemas.openxmlformats.org/officeDocument/2006/relationships/slide" Target="/ppt/slides/slide26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type="ctrTitle"/>
          </p:nvPr>
        </p:nvSpPr>
        <p:spPr>
          <a:xfrm>
            <a:off x="1915125" y="2145782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92C"/>
              </a:buClr>
              <a:buSzPts val="5400"/>
              <a:buFont typeface="Arial"/>
              <a:buNone/>
            </a:pPr>
            <a:r>
              <a:rPr lang="zh-CN" sz="5400">
                <a:solidFill>
                  <a:srgbClr val="16292C"/>
                </a:solidFill>
                <a:latin typeface="Arial"/>
                <a:ea typeface="Arial"/>
                <a:cs typeface="Arial"/>
                <a:sym typeface="Arial"/>
              </a:rPr>
              <a:t>我脸上的光荣，我的神</a:t>
            </a:r>
            <a:br>
              <a:rPr lang="zh-CN" sz="5400">
                <a:solidFill>
                  <a:srgbClr val="1629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CN" sz="5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诗篇43</a:t>
            </a:r>
            <a:endParaRPr sz="5400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5"/>
          <p:cNvSpPr txBox="1"/>
          <p:nvPr>
            <p:ph idx="1" type="subTitle"/>
          </p:nvPr>
        </p:nvSpPr>
        <p:spPr>
          <a:xfrm>
            <a:off x="2679904" y="4542688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292C"/>
              </a:buClr>
              <a:buSzPts val="2560"/>
              <a:buNone/>
            </a:pPr>
            <a:r>
              <a:rPr lang="zh-CN" sz="3200">
                <a:solidFill>
                  <a:srgbClr val="16292C"/>
                </a:solidFill>
              </a:rPr>
              <a:t>JUN 22, 2025</a:t>
            </a:r>
            <a:endParaRPr sz="3200">
              <a:solidFill>
                <a:srgbClr val="16292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/>
          <p:nvPr>
            <p:ph idx="4294967295" type="body"/>
          </p:nvPr>
        </p:nvSpPr>
        <p:spPr>
          <a:xfrm>
            <a:off x="339952" y="87465"/>
            <a:ext cx="11512096" cy="2268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6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我的神啊，我的心在我里面忧闷，所以我从约旦地，从黑门岭，从米萨山，记念你。</a:t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7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你的瀑布发声，深渊就与深渊响应，你的波浪洪涛漫过我身。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318" name="Google Shape;318;p44"/>
          <p:cNvSpPr txBox="1"/>
          <p:nvPr/>
        </p:nvSpPr>
        <p:spPr>
          <a:xfrm>
            <a:off x="339952" y="2406436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从</a:t>
            </a:r>
            <a:r>
              <a:rPr b="1" i="0" lang="zh-CN" sz="3600" u="sng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约旦地、黑门岭、米萨山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记念神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在以色列的各处寻觅神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外面的图画：</a:t>
            </a:r>
            <a:r>
              <a:rPr b="1" i="0" lang="zh-CN" sz="3600" u="sng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瀑布，洪涛，深深回响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里面的情形：</a:t>
            </a:r>
            <a:r>
              <a:rPr b="1" i="0" lang="zh-CN" sz="3600" u="sng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深渊与深渊的响应</a:t>
            </a:r>
            <a:endParaRPr b="1" i="0" sz="3600" u="sng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深渊：</a:t>
            </a:r>
            <a:r>
              <a:rPr b="1" i="0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审判的地方 </a:t>
            </a: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b="1" i="0" lang="zh-CN" sz="3200" u="none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生命开始的地方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604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56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/>
          <p:nvPr>
            <p:ph idx="4294967295" type="body"/>
          </p:nvPr>
        </p:nvSpPr>
        <p:spPr>
          <a:xfrm>
            <a:off x="339952" y="87465"/>
            <a:ext cx="11512096" cy="2268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6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我的神啊，我的心在我里面忧闷，所以我从约旦地，从黑门岭，从米萨山，记念你。</a:t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7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你的瀑布发声，深渊就与深渊响应，你的波浪洪涛漫过我身。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325" name="Google Shape;325;p45"/>
          <p:cNvSpPr txBox="1"/>
          <p:nvPr/>
        </p:nvSpPr>
        <p:spPr>
          <a:xfrm>
            <a:off x="339952" y="2306595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深渊——审判的地方</a:t>
            </a:r>
            <a:endParaRPr b="1" i="1" sz="32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518E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可拉的后裔：	</a:t>
            </a: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先祖落在深渊里，经历深渊隔绝的痛苦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F227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我们：		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基督替我们落在深渊里，与基督同钉十架</a:t>
            </a:r>
            <a:endParaRPr b="1" i="0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深渊——生命开始的地方</a:t>
            </a:r>
            <a:endParaRPr b="1" i="1" sz="32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518E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可拉的后裔：	</a:t>
            </a: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恩典的余种，更深经历神的同在和制作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F227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我们：		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藉着基督死里复活，与祂一同活过来 </a:t>
            </a:r>
            <a:r>
              <a:rPr b="1" i="0" lang="zh-CN" sz="3200" u="none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00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604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56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>
            <p:ph idx="4294967295" type="body"/>
          </p:nvPr>
        </p:nvSpPr>
        <p:spPr>
          <a:xfrm>
            <a:off x="339952" y="87465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8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白昼，耶和华必向我施慈爱；黑夜，我要歌颂、祷告赐我生命的神。</a:t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332" name="Google Shape;332;p46"/>
          <p:cNvSpPr txBox="1"/>
          <p:nvPr/>
        </p:nvSpPr>
        <p:spPr>
          <a:xfrm>
            <a:off x="339952" y="1255990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仍在“黑夜”中，却有“白昼”盼望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在黑夜中向神歌颂祷告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赐我生命的神</a:t>
            </a: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——神要将生命活水赐给诗人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lang="zh-CN" sz="3600" u="sng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诗篇42篇回顾1</a:t>
            </a:r>
            <a:endParaRPr b="1" sz="3600" u="sng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7"/>
          <p:cNvSpPr txBox="1"/>
          <p:nvPr/>
        </p:nvSpPr>
        <p:spPr>
          <a:xfrm>
            <a:off x="339952" y="825293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鹿切慕溪水：生命活水的供应 (v2-8)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溪水——鹿的生命水源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藉着深渊与深渊的响应，神将生命活水给诗人&amp;我们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耶稣所赐，一井的泉源，直涌到永生</a:t>
            </a:r>
            <a:endParaRPr b="1" i="0" sz="3200" u="none" cap="none" strike="noStrike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/>
          <p:nvPr>
            <p:ph idx="4294967295" type="body"/>
          </p:nvPr>
        </p:nvSpPr>
        <p:spPr>
          <a:xfrm>
            <a:off x="339952" y="87465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9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我要对神我的磐石说：“你为何忘记我呢？我为何因仇敌的欺压时常哀痛呢？”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10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我的敌人辱骂我，好像打碎我的骨头，不住地对我说：“你的神在哪里呢？”</a:t>
            </a:r>
            <a:endParaRPr/>
          </a:p>
        </p:txBody>
      </p:sp>
      <p:sp>
        <p:nvSpPr>
          <p:cNvPr id="346" name="Google Shape;346;p48"/>
          <p:cNvSpPr txBox="1"/>
          <p:nvPr/>
        </p:nvSpPr>
        <p:spPr>
          <a:xfrm>
            <a:off x="339952" y="2261656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对神我的磐石倾诉苦难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是在深渊回应深渊的呼唤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是对耶稣经历的预言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3200"/>
              <a:buFont typeface="Arial"/>
              <a:buNone/>
            </a:pPr>
            <a:r>
              <a:rPr b="1" i="1" lang="zh-CN" sz="32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原来那为万物所属、为万物所本的，要领许多的儿子进荣耀里去，使救他们的元帅</a:t>
            </a:r>
            <a:r>
              <a:rPr b="1" i="1" lang="zh-CN" sz="3200" u="sng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因受苦难得以完全</a:t>
            </a:r>
            <a:r>
              <a:rPr b="1" i="1" lang="zh-CN" sz="32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，本是合宜的。 (来2:10)</a:t>
            </a:r>
            <a:endParaRPr b="1" i="1" sz="32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/>
          <p:nvPr>
            <p:ph idx="4294967295" type="body"/>
          </p:nvPr>
        </p:nvSpPr>
        <p:spPr>
          <a:xfrm>
            <a:off x="339952" y="87465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720"/>
              <a:buNone/>
            </a:pPr>
            <a:r>
              <a:rPr b="1" baseline="30000" lang="zh-CN" sz="34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5 </a:t>
            </a:r>
            <a:r>
              <a:rPr b="1" lang="zh-CN" sz="34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我的心哪，你为何忧闷？为何在我里面烦躁？应当仰望神，因</a:t>
            </a:r>
            <a:r>
              <a:rPr b="1" lang="zh-CN" sz="3400" u="sng" cap="none" strike="noStrike">
                <a:solidFill>
                  <a:srgbClr val="68230E"/>
                </a:solidFill>
                <a:latin typeface="FangSong"/>
                <a:ea typeface="FangSong"/>
                <a:cs typeface="FangSong"/>
                <a:sym typeface="FangSong"/>
              </a:rPr>
              <a:t>他笑脸帮助我</a:t>
            </a:r>
            <a:r>
              <a:rPr b="1" lang="zh-CN" sz="34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，我还要称赞他。</a:t>
            </a:r>
            <a:endParaRPr b="1" baseline="30000" sz="34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720"/>
              <a:buFont typeface="Arial"/>
              <a:buNone/>
            </a:pPr>
            <a:r>
              <a:rPr b="1" baseline="30000" lang="zh-CN" sz="34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11 </a:t>
            </a:r>
            <a:r>
              <a:rPr b="1" lang="zh-CN" sz="34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我的心哪，你为何忧闷？为何在我里面烦躁？应当仰望神，因我还要称赞他，他是</a:t>
            </a:r>
            <a:r>
              <a:rPr b="1" lang="zh-CN" sz="3400" u="sng" cap="none" strike="noStrike">
                <a:solidFill>
                  <a:srgbClr val="68230E"/>
                </a:solidFill>
                <a:latin typeface="FangSong"/>
                <a:ea typeface="FangSong"/>
                <a:cs typeface="FangSong"/>
                <a:sym typeface="FangSong"/>
              </a:rPr>
              <a:t>我脸上的光荣</a:t>
            </a:r>
            <a:r>
              <a:rPr b="1" lang="zh-CN" sz="34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，是我的神。</a:t>
            </a:r>
            <a:endParaRPr b="1" sz="34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353" name="Google Shape;353;p49"/>
          <p:cNvSpPr txBox="1"/>
          <p:nvPr/>
        </p:nvSpPr>
        <p:spPr>
          <a:xfrm>
            <a:off x="339952" y="2248767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从</a:t>
            </a:r>
            <a:r>
              <a:rPr b="1" i="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祂的笑脸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到</a:t>
            </a:r>
            <a:r>
              <a:rPr b="1" i="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我脸上的光荣</a:t>
            </a:r>
            <a:endParaRPr b="1" i="0" sz="36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lang="zh-CN" sz="3600" u="sng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诗篇42篇回顾</a:t>
            </a:r>
            <a:endParaRPr/>
          </a:p>
        </p:txBody>
      </p:sp>
      <p:sp>
        <p:nvSpPr>
          <p:cNvPr id="360" name="Google Shape;360;p50"/>
          <p:cNvSpPr txBox="1"/>
          <p:nvPr/>
        </p:nvSpPr>
        <p:spPr>
          <a:xfrm>
            <a:off x="339952" y="825293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鹿切慕溪水：生命活水的供应 (v2-8)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溪水——鹿的生命水源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藉着深渊与深渊的响应，神将生命活水给诗人&amp;我们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耶稣所赐，一井的泉源，直涌到永生</a:t>
            </a:r>
            <a:endParaRPr b="1" i="0" sz="3200" u="none" cap="none" strike="noStrike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鹿切慕溪水：祢是我的藏身处 (v9-11)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鹿投身在溪水中，敌人就闻不到鹿的味道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藉着深渊与深渊的响应，神将祂的脸给诗人&amp;我们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不再是我，乃是基督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3E42"/>
              </a:buClr>
              <a:buSzPts val="3200"/>
              <a:buFont typeface="Arial"/>
              <a:buNone/>
            </a:pPr>
            <a:r>
              <a:rPr b="1" i="0" lang="zh-CN" sz="32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从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祂的笑脸</a:t>
            </a:r>
            <a:r>
              <a:rPr b="1" i="0" lang="zh-CN" sz="32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到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我脸上的光荣</a:t>
            </a:r>
            <a:endParaRPr b="1" i="0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1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</a:t>
            </a:r>
            <a:r>
              <a:rPr b="1" lang="zh-CN" sz="4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endParaRPr b="1" i="0" sz="44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1"/>
          <p:cNvSpPr txBox="1"/>
          <p:nvPr>
            <p:ph idx="4294967295" type="body"/>
          </p:nvPr>
        </p:nvSpPr>
        <p:spPr>
          <a:xfrm>
            <a:off x="339952" y="759391"/>
            <a:ext cx="11512096" cy="5628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神啊，求你申我的冤，向不虔诚的国为我辨屈，求你救我脱离诡诈不义的人！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因为你是赐我力量的神。为何丢弃我呢？我为何因仇敌的欺压时常哀痛呢？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求你发出你的亮光和真实，好引导我，带我到你的圣山，到你的居所。</a:t>
            </a:r>
            <a:endParaRPr b="1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我就走到神的祭坛，到我最喜乐的神那里。神啊，我的神，我要弹琴称赞你。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zh-CN" sz="3600" u="none" cap="none" strike="noStrike">
                <a:solidFill>
                  <a:srgbClr val="572E26"/>
                </a:solidFill>
                <a:latin typeface="Arial"/>
                <a:ea typeface="Arial"/>
                <a:cs typeface="Arial"/>
                <a:sym typeface="Arial"/>
              </a:rPr>
              <a:t>我的心哪，你为何忧闷？为何在我里面烦躁？应当仰望神，因我还要称赞他，他是我脸上的光荣，是我的神。</a:t>
            </a:r>
            <a:endParaRPr b="1" sz="3600" u="none" cap="none" strike="noStrike">
              <a:solidFill>
                <a:srgbClr val="572E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1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神啊，求你申我的冤，向不虔诚的国为我辨屈，求你救我脱离诡诈不义的人！</a:t>
            </a:r>
            <a:endParaRPr/>
          </a:p>
        </p:txBody>
      </p:sp>
      <p:sp>
        <p:nvSpPr>
          <p:cNvPr id="374" name="Google Shape;374;p52"/>
          <p:cNvSpPr txBox="1"/>
          <p:nvPr/>
        </p:nvSpPr>
        <p:spPr>
          <a:xfrm>
            <a:off x="339952" y="1309816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神啊，求你申我的冤	Vindicate me, O God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符合上下文和背景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神啊，求你审判我	Judge me, O God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符合属灵的经历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谁是那个诡诈不义的人？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2"/>
          <p:cNvSpPr txBox="1"/>
          <p:nvPr/>
        </p:nvSpPr>
        <p:spPr>
          <a:xfrm>
            <a:off x="6019256" y="3987581"/>
            <a:ext cx="4335705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18E"/>
              </a:buClr>
              <a:buSzPts val="3200"/>
              <a:buFont typeface="Arial"/>
              <a:buNone/>
            </a:pPr>
            <a:r>
              <a:rPr b="1" i="0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我！</a:t>
            </a:r>
            <a:endParaRPr b="1" i="0" sz="3200" u="none" cap="none" strike="noStrike">
              <a:solidFill>
                <a:srgbClr val="00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1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神啊，求你申我的冤，向不虔诚的国为我辨屈，求你救我脱离诡诈不义的人！</a:t>
            </a:r>
            <a:endParaRPr/>
          </a:p>
        </p:txBody>
      </p:sp>
      <p:sp>
        <p:nvSpPr>
          <p:cNvPr id="382" name="Google Shape;382;p53"/>
          <p:cNvSpPr txBox="1"/>
          <p:nvPr/>
        </p:nvSpPr>
        <p:spPr>
          <a:xfrm>
            <a:off x="339952" y="1309816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神啊，求你申我的冤	Vindicate me, O God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符合上下文和背景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神啊，求你审判我	Judge me, O God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符合属灵的经历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谁是那个诡诈不义的人？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审判我的代价是谁付上？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需要神的力量	</a:t>
            </a:r>
            <a:endParaRPr/>
          </a:p>
          <a:p>
            <a:pPr indent="0" lvl="1" marL="27432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3"/>
          <p:cNvSpPr txBox="1"/>
          <p:nvPr/>
        </p:nvSpPr>
        <p:spPr>
          <a:xfrm>
            <a:off x="6019256" y="3987581"/>
            <a:ext cx="4335705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18E"/>
              </a:buClr>
              <a:buSzPts val="3200"/>
              <a:buFont typeface="Arial"/>
              <a:buNone/>
            </a:pPr>
            <a:r>
              <a:rPr b="1" i="0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我！</a:t>
            </a:r>
            <a:endParaRPr b="1" i="0" sz="3200" u="none" cap="none" strike="noStrike">
              <a:solidFill>
                <a:srgbClr val="00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3200"/>
              <a:buFont typeface="Arial"/>
              <a:buNone/>
            </a:pP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基督</a:t>
            </a:r>
            <a:endParaRPr b="1" i="0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脱去</a:t>
            </a:r>
            <a:r>
              <a:rPr b="1" i="0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旧人</a:t>
            </a: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，穿上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新人</a:t>
            </a:r>
            <a:endParaRPr b="1" i="0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3"/>
          <p:cNvSpPr txBox="1"/>
          <p:nvPr/>
        </p:nvSpPr>
        <p:spPr>
          <a:xfrm>
            <a:off x="322791" y="5947396"/>
            <a:ext cx="113929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000"/>
              </a:buClr>
              <a:buSzPts val="3200"/>
              <a:buFont typeface="Arial"/>
              <a:buNone/>
            </a:pP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凡结果子的，他就修理干净，使枝子结果子更多。(约15:2)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</a:t>
            </a:r>
            <a:r>
              <a:rPr b="1" lang="zh-CN" sz="4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endParaRPr b="1" i="0" sz="44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 txBox="1"/>
          <p:nvPr>
            <p:ph idx="4294967295" type="body"/>
          </p:nvPr>
        </p:nvSpPr>
        <p:spPr>
          <a:xfrm>
            <a:off x="339952" y="759391"/>
            <a:ext cx="11512096" cy="5628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神啊，求你申我的冤，向不虔诚的国为我辨屈，求你救我脱离诡诈不义的人！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因为你是赐我力量的神。为何丢弃我呢？我为何因仇敌的欺压时常哀痛呢？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求你发出你的亮光和真实，好引导我，带我到你的圣山，到你的居所。</a:t>
            </a:r>
            <a:endParaRPr b="1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我就走到神的祭坛，到我最喜乐的神那里。神啊，我的神，我要弹琴称赞你。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zh-CN" sz="3600" u="none" cap="none" strike="noStrike">
                <a:solidFill>
                  <a:srgbClr val="572E26"/>
                </a:solidFill>
                <a:latin typeface="Arial"/>
                <a:ea typeface="Arial"/>
                <a:cs typeface="Arial"/>
                <a:sym typeface="Arial"/>
              </a:rPr>
              <a:t>我的心哪，你为何忧闷？为何在我里面烦躁？应当仰望神，因我还要称赞他，他是我脸上的光荣，是我的神。</a:t>
            </a:r>
            <a:endParaRPr b="1" sz="3600" u="none" cap="none" strike="noStrike">
              <a:solidFill>
                <a:srgbClr val="572E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1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神啊，求你申我的冤，向不虔诚的国为我辨屈，求你救我脱离诡诈不义的人！</a:t>
            </a:r>
            <a:endParaRPr/>
          </a:p>
        </p:txBody>
      </p:sp>
      <p:sp>
        <p:nvSpPr>
          <p:cNvPr id="391" name="Google Shape;391;p54"/>
          <p:cNvSpPr txBox="1"/>
          <p:nvPr/>
        </p:nvSpPr>
        <p:spPr>
          <a:xfrm>
            <a:off x="339952" y="1309816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从</a:t>
            </a:r>
            <a:r>
              <a:rPr b="1" i="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祂的笑脸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到</a:t>
            </a:r>
            <a:r>
              <a:rPr b="1" i="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我脸上的光荣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3200"/>
              <a:buFont typeface="Noto Sans Symbols"/>
              <a:buChar char="▪"/>
            </a:pPr>
            <a:r>
              <a:rPr b="1" i="0" lang="zh-CN" sz="3200" u="sng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洁净与修剪</a:t>
            </a:r>
            <a:r>
              <a:rPr b="1" i="0" lang="zh-CN" sz="3200" u="sng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：神啊，求你审判我</a:t>
            </a:r>
            <a:endParaRPr b="1" i="0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5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2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因为你是赐我力量的神。为何丢弃我呢？我为何因仇敌的欺压时常哀痛呢？</a:t>
            </a:r>
            <a:endParaRPr/>
          </a:p>
        </p:txBody>
      </p:sp>
      <p:sp>
        <p:nvSpPr>
          <p:cNvPr id="398" name="Google Shape;398;p55"/>
          <p:cNvSpPr txBox="1"/>
          <p:nvPr/>
        </p:nvSpPr>
        <p:spPr>
          <a:xfrm>
            <a:off x="339952" y="1309816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神的称呼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永生神 (living God) 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42:2</a:t>
            </a:r>
            <a:endParaRPr b="1" i="1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赐我生命的神 (God of my life) 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42:8</a:t>
            </a:r>
            <a:endParaRPr b="1" i="1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神，我的磐石 (God my Rock) 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42:9</a:t>
            </a:r>
            <a:endParaRPr b="1" i="1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赐我力量的神 (God of my strength) 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43:2</a:t>
            </a:r>
            <a:endParaRPr b="1" i="1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最喜乐的神 (God my exceeding joy) 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43:4</a:t>
            </a:r>
            <a:endParaRPr b="1" i="1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6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43:2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因为你是赐我力量的神。为何丢弃我呢？我为何因仇敌的欺压时常哀痛呢？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42:9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我要对神我的磐石说：“你为何忘记我呢？我为何因仇敌的欺压时常哀痛呢？”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None/>
            </a:pPr>
            <a:r>
              <a:t/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None/>
            </a:pPr>
            <a:r>
              <a:t/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405" name="Google Shape;405;p56"/>
          <p:cNvSpPr txBox="1"/>
          <p:nvPr/>
        </p:nvSpPr>
        <p:spPr>
          <a:xfrm>
            <a:off x="339952" y="2364258"/>
            <a:ext cx="11512096" cy="506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神的称呼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神，我的磐石 (God my Rock) 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42:9</a:t>
            </a:r>
            <a:endParaRPr b="1" i="1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赐我力量的神 (God of my strength) 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43:2</a:t>
            </a:r>
            <a:endParaRPr b="1" i="1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忘记 vs 丢弃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7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</a:t>
            </a:r>
            <a:r>
              <a:rPr b="1" lang="zh-CN" sz="4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endParaRPr b="1" i="0" sz="44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7"/>
          <p:cNvSpPr txBox="1"/>
          <p:nvPr>
            <p:ph idx="4294967295" type="body"/>
          </p:nvPr>
        </p:nvSpPr>
        <p:spPr>
          <a:xfrm>
            <a:off x="339952" y="759391"/>
            <a:ext cx="11512096" cy="5628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720"/>
              <a:buNone/>
            </a:pPr>
            <a:r>
              <a:rPr b="1" baseline="30000" lang="zh-CN" sz="34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b="1" lang="zh-CN" sz="34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但如今你丢弃了我们</a:t>
            </a:r>
            <a:r>
              <a:rPr b="1" lang="zh-CN" sz="34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，使我们受辱，不和我们的军兵同去。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720"/>
              <a:buNone/>
            </a:pPr>
            <a:r>
              <a:rPr b="1" baseline="30000" lang="zh-CN" sz="34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lang="zh-CN" sz="34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你使我们向敌人转身退后，那恨我们的人任意抢夺。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720"/>
              <a:buNone/>
            </a:pPr>
            <a:r>
              <a:rPr b="1" baseline="30000" lang="zh-CN" sz="34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11 </a:t>
            </a:r>
            <a:r>
              <a:rPr b="1" lang="zh-CN" sz="34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你使我们当做快要被吃的羊，把我们分散在列邦中。…</a:t>
            </a:r>
            <a:endParaRPr b="1" sz="3400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720"/>
              <a:buNone/>
            </a:pPr>
            <a:r>
              <a:rPr b="1" baseline="30000" lang="zh-CN" sz="34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13 </a:t>
            </a:r>
            <a:r>
              <a:rPr b="1" lang="zh-CN" sz="34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你使我们受邻国的羞辱，被四围的人嗤笑讥刺。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720"/>
              <a:buNone/>
            </a:pPr>
            <a:r>
              <a:rPr b="1" baseline="30000" lang="zh-CN" sz="34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14 </a:t>
            </a:r>
            <a:r>
              <a:rPr b="1" lang="zh-CN" sz="34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你使我们在列邦中做了笑谈，使众民向我们摇头。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720"/>
              <a:buNone/>
            </a:pPr>
            <a:r>
              <a:rPr b="1" baseline="30000" lang="zh-CN" sz="34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15 </a:t>
            </a:r>
            <a:r>
              <a:rPr b="1" lang="zh-CN" sz="34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我的凌辱终日在我面前，我脸上的羞愧将我遮蔽，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720"/>
              <a:buNone/>
            </a:pPr>
            <a:r>
              <a:rPr b="1" baseline="30000" lang="zh-CN" sz="34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16 </a:t>
            </a:r>
            <a:r>
              <a:rPr b="1" lang="zh-CN" sz="34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都因那辱骂毁谤人的声音，又因仇敌和报仇人的缘故。…</a:t>
            </a:r>
            <a:endParaRPr b="1" sz="3400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720"/>
              <a:buNone/>
            </a:pPr>
            <a:r>
              <a:rPr b="1" baseline="30000" lang="zh-CN" sz="34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22 </a:t>
            </a:r>
            <a:r>
              <a:rPr b="1" lang="zh-CN" sz="34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我们为你的缘故终日被杀，人看我们如将宰的羊。</a:t>
            </a:r>
            <a:endParaRPr b="1" sz="34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8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罗马书</a:t>
            </a:r>
            <a:r>
              <a:rPr b="1" lang="zh-CN" sz="4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8:31-39</a:t>
            </a:r>
            <a:endParaRPr b="1" i="0" sz="44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 txBox="1"/>
          <p:nvPr>
            <p:ph idx="4294967295" type="body"/>
          </p:nvPr>
        </p:nvSpPr>
        <p:spPr>
          <a:xfrm>
            <a:off x="339952" y="709964"/>
            <a:ext cx="11512096" cy="5628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None/>
            </a:pPr>
            <a:r>
              <a:rPr b="1" baseline="30000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既是这样，还有什么说的呢？神若帮助我们，谁能敌挡我们呢？ </a:t>
            </a:r>
            <a:r>
              <a:rPr b="1" baseline="30000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神既不爱惜自己的儿子，为我们众人舍了，岂不也把万物和他一同白白地赐给我们吗？ </a:t>
            </a:r>
            <a:r>
              <a:rPr b="1" baseline="30000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33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谁能控告神所拣选的人呢？有神称他们为义了。</a:t>
            </a:r>
            <a:r>
              <a:rPr b="1" baseline="30000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谁能定他们的罪呢？有基督耶稣已经死了，而且从死里复活，现今在神的右边，也替我们祈求。</a:t>
            </a:r>
            <a:endParaRPr b="1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9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罗马书</a:t>
            </a:r>
            <a:r>
              <a:rPr b="1" lang="zh-CN" sz="4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8:31-39</a:t>
            </a:r>
            <a:endParaRPr b="1" i="0" sz="44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9"/>
          <p:cNvSpPr txBox="1"/>
          <p:nvPr>
            <p:ph idx="4294967295" type="body"/>
          </p:nvPr>
        </p:nvSpPr>
        <p:spPr>
          <a:xfrm>
            <a:off x="339952" y="709964"/>
            <a:ext cx="11512096" cy="5628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None/>
            </a:pPr>
            <a:r>
              <a:rPr b="1" baseline="30000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35 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谁能使我们与基督的爱隔绝呢？难道是患难吗？是困苦吗？是逼迫吗？是饥饿吗？是赤身露体吗？是危险吗？是刀剑吗？</a:t>
            </a:r>
            <a:r>
              <a:rPr b="1" baseline="30000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如经上所记：“</a:t>
            </a: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我们为你的缘故终日被杀，人看我们如将宰的羊。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b="1" baseline="30000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然而，靠着爱我们的主，在这一切的事上已经得胜有余了。</a:t>
            </a:r>
            <a:r>
              <a:rPr b="1" baseline="30000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因为我深信：无论是死，是生，是天使，是掌权的，是有能的，是现在的事，是将来的事，</a:t>
            </a:r>
            <a:r>
              <a:rPr b="1" baseline="30000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是高处的，是低处的，是别的受造之物，都不能叫我们与神的爱隔绝；这爱是在我们的主基督耶稣里的。</a:t>
            </a:r>
            <a:endParaRPr b="1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0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2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因为你是赐我力量的神。为何丢弃我呢？我为何因仇敌的欺压时常哀痛呢？</a:t>
            </a:r>
            <a:endParaRPr/>
          </a:p>
        </p:txBody>
      </p:sp>
      <p:sp>
        <p:nvSpPr>
          <p:cNvPr id="433" name="Google Shape;433;p60"/>
          <p:cNvSpPr txBox="1"/>
          <p:nvPr/>
        </p:nvSpPr>
        <p:spPr>
          <a:xfrm>
            <a:off x="339952" y="1309816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赐我力量的神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赐我得胜的力量，胜过：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外面的仇敌，里面的老我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得胜有余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1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3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求你发出你的亮光和真实，好引导我，带我到你的圣山，到你的居所。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我就走到神的祭坛，到我最喜乐的神那里。神啊，我的神，我要弹琴称赞你。</a:t>
            </a:r>
            <a:endParaRPr/>
          </a:p>
        </p:txBody>
      </p:sp>
      <p:sp>
        <p:nvSpPr>
          <p:cNvPr id="440" name="Google Shape;440;p61"/>
          <p:cNvSpPr txBox="1"/>
          <p:nvPr/>
        </p:nvSpPr>
        <p:spPr>
          <a:xfrm>
            <a:off x="339952" y="2487827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亮光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真实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的引导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一步一步走进神更深的同在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神的圣山</a:t>
            </a: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神的居所</a:t>
            </a: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神的祭坛</a:t>
            </a: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神自己</a:t>
            </a:r>
            <a:endParaRPr b="1" i="0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2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3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求你发出你的亮光和真实，好引导我，带我到你的圣山，到你的居所。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我就走到神的祭坛，到我最喜乐的神那里。神啊，我的神，我要弹琴称赞你。</a:t>
            </a:r>
            <a:endParaRPr/>
          </a:p>
        </p:txBody>
      </p:sp>
      <p:sp>
        <p:nvSpPr>
          <p:cNvPr id="447" name="Google Shape;447;p62"/>
          <p:cNvSpPr txBox="1"/>
          <p:nvPr/>
        </p:nvSpPr>
        <p:spPr>
          <a:xfrm>
            <a:off x="339952" y="2487827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亮光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真实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的引导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一步一步走进神更深的同在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神的圣山</a:t>
            </a: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神的居所</a:t>
            </a: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神的祭坛</a:t>
            </a: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神自己</a:t>
            </a:r>
            <a:endParaRPr b="1" i="0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000"/>
              </a:buClr>
              <a:buSzPts val="3200"/>
              <a:buFont typeface="Arial"/>
              <a:buNone/>
            </a:pP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所以我们只管坦然无惧地来到施恩的宝座前，为要得怜恤，蒙恩惠，做随时的帮助。(来4:16)</a:t>
            </a:r>
            <a:endParaRPr b="1" i="1" sz="3200" u="none" cap="none" strike="noStrike">
              <a:solidFill>
                <a:srgbClr val="A4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罗马书</a:t>
            </a:r>
            <a:r>
              <a:rPr b="1" lang="zh-CN" sz="4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8:28-30</a:t>
            </a:r>
            <a:endParaRPr b="1" i="0" sz="44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3"/>
          <p:cNvSpPr txBox="1"/>
          <p:nvPr>
            <p:ph idx="4294967295" type="body"/>
          </p:nvPr>
        </p:nvSpPr>
        <p:spPr>
          <a:xfrm>
            <a:off x="339952" y="709964"/>
            <a:ext cx="11512096" cy="5628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None/>
            </a:pPr>
            <a:r>
              <a:rPr b="1" baseline="30000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28 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我们晓得万事都互相效力，叫爱神的人得益处，就是按他旨意被召的人。</a:t>
            </a:r>
            <a:r>
              <a:rPr b="1" baseline="30000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29 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因为他预先所知道的人，就预先定下效法他儿子的模样 (或作：模成神儿子的形象)，使他儿子在许多弟兄中做长子；</a:t>
            </a:r>
            <a:r>
              <a:rPr b="1" baseline="30000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 30 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预先所定下的人又召他们来，所召来的人又称他们为义，所称为义的人又叫他们得荣耀。</a:t>
            </a:r>
            <a:endParaRPr b="1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42</a:t>
            </a:r>
            <a:endParaRPr/>
          </a:p>
        </p:txBody>
      </p:sp>
      <p:sp>
        <p:nvSpPr>
          <p:cNvPr id="267" name="Google Shape;267;p37"/>
          <p:cNvSpPr txBox="1"/>
          <p:nvPr>
            <p:ph idx="4294967295" type="body"/>
          </p:nvPr>
        </p:nvSpPr>
        <p:spPr>
          <a:xfrm>
            <a:off x="339952" y="825294"/>
            <a:ext cx="11512096" cy="188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60"/>
              <a:buFont typeface="Arial"/>
              <a:buNone/>
            </a:pPr>
            <a:r>
              <a:rPr b="1" i="1" lang="zh-CN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可拉后裔的训诲诗，交于伶长。</a:t>
            </a:r>
            <a:endParaRPr b="1" i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zh-C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神啊，我的心切慕你，如鹿切慕溪水。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我的心渴想神，就是永生神，我几时得朝见神呢？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我昼夜以眼泪当饮食，人不住地对我说：“你的神在哪里呢？”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我从前与众人同往，用欢呼称赞的声音，领他们到神的殿里，大家守节。我追想这些事，我的心极其悲伤。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zh-CN" sz="3600" u="none" cap="none" strike="noStrike">
                <a:solidFill>
                  <a:srgbClr val="572E26"/>
                </a:solidFill>
                <a:latin typeface="Arial"/>
                <a:ea typeface="Arial"/>
                <a:cs typeface="Arial"/>
                <a:sym typeface="Arial"/>
              </a:rPr>
              <a:t>我的心哪，你为何忧闷？为何在我里面烦躁？应当仰望神，因他笑脸帮助我，我还要称赞他。</a:t>
            </a:r>
            <a:endParaRPr b="1" sz="3600" u="none" cap="none" strike="noStrike">
              <a:solidFill>
                <a:srgbClr val="572E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4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3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求你发出你的亮光和真实，好引导我，带我到你的圣山，到你的居所。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我就走到神的祭坛，到我最喜乐的神那里。神啊，我的神，我要弹琴称赞你。</a:t>
            </a:r>
            <a:endParaRPr/>
          </a:p>
        </p:txBody>
      </p:sp>
      <p:sp>
        <p:nvSpPr>
          <p:cNvPr id="461" name="Google Shape;461;p64"/>
          <p:cNvSpPr txBox="1"/>
          <p:nvPr/>
        </p:nvSpPr>
        <p:spPr>
          <a:xfrm>
            <a:off x="339952" y="2487827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从</a:t>
            </a:r>
            <a:r>
              <a:rPr b="1" i="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祂的笑脸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到</a:t>
            </a:r>
            <a:r>
              <a:rPr b="1" i="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我脸上的光荣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洁净与修剪</a:t>
            </a:r>
            <a:r>
              <a:rPr b="1" i="0" lang="zh-CN" sz="32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：神啊，求你审判我</a:t>
            </a:r>
            <a:endParaRPr b="1" i="0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3200"/>
              <a:buFont typeface="Noto Sans Symbols"/>
              <a:buChar char="▪"/>
            </a:pPr>
            <a:r>
              <a:rPr b="1" i="0" lang="zh-CN" sz="3200" u="sng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光照与引导</a:t>
            </a:r>
            <a:r>
              <a:rPr b="1" i="0" lang="zh-CN" sz="3200" u="sng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：神赐力量走得胜/成圣的路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5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3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求你发出你的亮光和真实，好引导我，带我到你的圣山，到你的居所。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我就走到神的祭坛，到我最喜乐的神那里。神啊，我的神，我要弹琴称赞你。</a:t>
            </a:r>
            <a:endParaRPr/>
          </a:p>
        </p:txBody>
      </p:sp>
      <p:sp>
        <p:nvSpPr>
          <p:cNvPr id="468" name="Google Shape;468;p65"/>
          <p:cNvSpPr txBox="1"/>
          <p:nvPr/>
        </p:nvSpPr>
        <p:spPr>
          <a:xfrm>
            <a:off x="339952" y="2487827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神的祭坛——对于诗人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藉着牛羊的血遮罪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再一次将自己分别，“归耶和华为圣”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6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3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求你发出你的亮光和真实，好引导我，带我到你的圣山，到你的居所。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我就走到神的祭坛，到我最喜乐的神那里。神啊，我的神，我要弹琴称赞你。</a:t>
            </a:r>
            <a:endParaRPr/>
          </a:p>
        </p:txBody>
      </p:sp>
      <p:sp>
        <p:nvSpPr>
          <p:cNvPr id="475" name="Google Shape;475;p66"/>
          <p:cNvSpPr txBox="1"/>
          <p:nvPr/>
        </p:nvSpPr>
        <p:spPr>
          <a:xfrm>
            <a:off x="339952" y="2487827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神的祭坛——对于我们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Char char="▪"/>
            </a:pPr>
            <a:r>
              <a:rPr b="1" i="0" lang="zh-C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耶稣基督为我们流血舍命的地方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000"/>
              </a:buClr>
              <a:buSzPts val="3200"/>
              <a:buFont typeface="Arial"/>
              <a:buNone/>
            </a:pP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神就是光，在他毫无黑暗…我们若在光明中行，如同神在光明中，就彼此相交，他儿子耶稣的血也洗净我们一切的罪。我们若说自己无罪，便是自欺，真理不在我们心里了。我们若认自己的罪，神是信实的，是公义的，必要赦免我们的罪，洗净我们一切的不义。(约一1:5a, 7-9)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7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3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求你发出你的亮光和真实，好引导我，带我到你的圣山，到你的居所。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我就走到神的祭坛，到我最喜乐的神那里。神啊，我的神，我要弹琴称赞你。</a:t>
            </a:r>
            <a:endParaRPr/>
          </a:p>
        </p:txBody>
      </p:sp>
      <p:sp>
        <p:nvSpPr>
          <p:cNvPr id="482" name="Google Shape;482;p67"/>
          <p:cNvSpPr txBox="1"/>
          <p:nvPr/>
        </p:nvSpPr>
        <p:spPr>
          <a:xfrm>
            <a:off x="339952" y="2487827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神的祭坛——对于我们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Char char="▪"/>
            </a:pPr>
            <a:r>
              <a:rPr b="1" i="0" lang="zh-C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耶稣基督为我们流血舍命的地方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Char char="▪"/>
            </a:pPr>
            <a:r>
              <a:rPr b="1" i="0" lang="zh-C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我们藉着耶稣基督的宝血，再次被洁净的地方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Char char="▪"/>
            </a:pPr>
            <a:r>
              <a:rPr b="1" i="0" lang="zh-C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我们献上自己当作活祭的地方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67"/>
          <p:cNvSpPr txBox="1"/>
          <p:nvPr/>
        </p:nvSpPr>
        <p:spPr>
          <a:xfrm>
            <a:off x="241471" y="5081496"/>
            <a:ext cx="1170905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000"/>
              </a:buClr>
              <a:buSzPts val="3200"/>
              <a:buFont typeface="Arial"/>
              <a:buNone/>
            </a:pP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所以弟兄们，我以神的慈悲劝你们，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将身体献上，当做活祭</a:t>
            </a: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，是圣洁的，是神所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喜悦</a:t>
            </a: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的，你们如此侍奉乃是理所当然的。(罗12:1)</a:t>
            </a:r>
            <a:endParaRPr b="1" i="1" sz="3200" u="none" cap="none" strike="noStrike">
              <a:solidFill>
                <a:srgbClr val="A4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8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3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求你发出你的亮光和真实，好引导我，带我到你的圣山，到你的居所。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我就走到神的祭坛，到我最喜乐的神那里。神啊，我的神，我要弹琴称赞你。</a:t>
            </a:r>
            <a:endParaRPr/>
          </a:p>
        </p:txBody>
      </p:sp>
      <p:sp>
        <p:nvSpPr>
          <p:cNvPr id="490" name="Google Shape;490;p68"/>
          <p:cNvSpPr txBox="1"/>
          <p:nvPr/>
        </p:nvSpPr>
        <p:spPr>
          <a:xfrm>
            <a:off x="339952" y="2380735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我最喜乐的神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主的喜乐成为我的力量，成为我的喜乐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是走出忧愁，走进喜乐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68"/>
          <p:cNvSpPr txBox="1"/>
          <p:nvPr/>
        </p:nvSpPr>
        <p:spPr>
          <a:xfrm>
            <a:off x="241471" y="4128648"/>
            <a:ext cx="1170905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000"/>
              </a:buClr>
              <a:buSzPts val="3200"/>
              <a:buFont typeface="Arial"/>
              <a:buNone/>
            </a:pP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这些事我已经对你们说了，是要叫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我的喜乐</a:t>
            </a: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存在你们心里，并叫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你们的喜乐</a:t>
            </a: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可以满足。						 (约15:11)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000"/>
              </a:buClr>
              <a:buSzPts val="3200"/>
              <a:buFont typeface="Arial"/>
              <a:buNone/>
            </a:pP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你们将要</a:t>
            </a:r>
            <a:r>
              <a:rPr b="1" i="1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痛哭、哀号</a:t>
            </a: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，世人倒要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喜乐</a:t>
            </a: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。你们将要忧愁，然而你们的</a:t>
            </a:r>
            <a:r>
              <a:rPr b="1" i="1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忧愁</a:t>
            </a: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要变为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喜乐</a:t>
            </a: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。 …你们现在也是</a:t>
            </a:r>
            <a:r>
              <a:rPr b="1" i="1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忧愁</a:t>
            </a: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，但我要再见你们，你们的心就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喜乐</a:t>
            </a: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了，这喜乐也没有人能夺去。		(约16:20, 22)</a:t>
            </a:r>
            <a:endParaRPr b="1" i="1" sz="3200" u="none" cap="none" strike="noStrike">
              <a:solidFill>
                <a:srgbClr val="A4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9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5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我的心哪，你为何忧闷？为何在我里面烦躁？应当仰望神，因我还要称赞他，他是我脸上的光荣，是我的神。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498" name="Google Shape;498;p69"/>
          <p:cNvSpPr txBox="1"/>
          <p:nvPr/>
        </p:nvSpPr>
        <p:spPr>
          <a:xfrm>
            <a:off x="339952" y="1309816"/>
            <a:ext cx="11512096" cy="15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我脸上的光荣，我们神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44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000"/>
              </a:buClr>
              <a:buSzPts val="3200"/>
              <a:buFont typeface="Arial"/>
              <a:buNone/>
            </a:pPr>
            <a:r>
              <a:rPr b="1" i="1" lang="zh-CN" sz="32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我们众人既然敞着脸得以看见主的荣光，好像从镜子里返照，就变成主的形状，荣上加荣，如同从主的灵变成的。(林后3:18)</a:t>
            </a:r>
            <a:endParaRPr b="1" i="0" sz="3600" u="none" cap="none" strike="noStrike">
              <a:solidFill>
                <a:srgbClr val="A4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从</a:t>
            </a:r>
            <a:r>
              <a:rPr b="1" i="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祂的笑脸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到</a:t>
            </a:r>
            <a:r>
              <a:rPr b="1" i="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我脸上的光荣</a:t>
            </a:r>
            <a:endParaRPr b="1" i="0" sz="36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洁净与修剪</a:t>
            </a:r>
            <a:r>
              <a:rPr b="1" i="0" lang="zh-CN" sz="32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：神啊，求你审判我</a:t>
            </a:r>
            <a:endParaRPr b="1" i="0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光照与引导</a:t>
            </a:r>
            <a:r>
              <a:rPr b="1" i="0" lang="zh-CN" sz="32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：神赐我力量走得胜/成圣的路</a:t>
            </a:r>
            <a:endParaRPr b="1" i="0" sz="32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3200"/>
              <a:buFont typeface="Noto Sans Symbols"/>
              <a:buChar char="▪"/>
            </a:pPr>
            <a:r>
              <a:rPr b="1" i="0" lang="zh-CN" sz="3200" u="sng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奉献与喜乐</a:t>
            </a:r>
            <a:r>
              <a:rPr b="1" i="0" lang="zh-CN" sz="3200" u="sng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：将我献上当作活祭，归耶和华为圣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0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</a:t>
            </a:r>
            <a:r>
              <a:rPr b="1" lang="zh-CN" sz="4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endParaRPr b="1" i="0" sz="44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70"/>
          <p:cNvSpPr txBox="1"/>
          <p:nvPr>
            <p:ph idx="4294967295" type="body"/>
          </p:nvPr>
        </p:nvSpPr>
        <p:spPr>
          <a:xfrm>
            <a:off x="339952" y="759391"/>
            <a:ext cx="11512096" cy="5628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神啊，求你申我的冤，向不虔诚的国为我辨屈，求你救我脱离诡诈不义的人！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因为你是赐我力量的神。为何丢弃我呢？我为何因仇敌的欺压时常哀痛呢？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求你发出你的亮光和真实，好引导我，带我到你的圣山，到你的居所。</a:t>
            </a:r>
            <a:endParaRPr b="1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我就走到神的祭坛，到我最喜乐的神那里。神啊，我的神，我要弹琴称赞你。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zh-CN" sz="3600" u="none" cap="none" strike="noStrike">
                <a:solidFill>
                  <a:srgbClr val="572E26"/>
                </a:solidFill>
                <a:latin typeface="Arial"/>
                <a:ea typeface="Arial"/>
                <a:cs typeface="Arial"/>
                <a:sym typeface="Arial"/>
              </a:rPr>
              <a:t>我的心哪，你为何忧闷？为何在我里面烦躁？应当仰望神，因我还要称赞他，他是我脸上的光荣，是我的神。</a:t>
            </a:r>
            <a:endParaRPr b="1" sz="3600" u="none" cap="none" strike="noStrike">
              <a:solidFill>
                <a:srgbClr val="572E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54877" y="62484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42</a:t>
            </a:r>
            <a:endParaRPr/>
          </a:p>
        </p:txBody>
      </p:sp>
      <p:sp>
        <p:nvSpPr>
          <p:cNvPr id="274" name="Google Shape;274;p38"/>
          <p:cNvSpPr txBox="1"/>
          <p:nvPr>
            <p:ph idx="4294967295" type="body"/>
          </p:nvPr>
        </p:nvSpPr>
        <p:spPr>
          <a:xfrm>
            <a:off x="339952" y="726440"/>
            <a:ext cx="11512096" cy="188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720"/>
              <a:buFont typeface="Arial"/>
              <a:buNone/>
            </a:pPr>
            <a:r>
              <a:rPr b="1" baseline="30000" lang="zh-CN" sz="3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b="1" lang="zh-CN" sz="34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我的神啊，我的心在我里面忧闷，所以我从约旦地，从黑门岭，从米萨山，记念你。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03214"/>
              </a:buClr>
              <a:buSzPts val="2720"/>
              <a:buFont typeface="Arial"/>
              <a:buNone/>
            </a:pPr>
            <a:r>
              <a:rPr b="1" baseline="30000" lang="zh-CN" sz="3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r>
              <a:rPr b="1" lang="zh-CN" sz="34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你的瀑布发声，深渊就与深渊响应，你的波浪洪涛漫过我身。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03214"/>
              </a:buClr>
              <a:buSzPts val="2720"/>
              <a:buFont typeface="Arial"/>
              <a:buNone/>
            </a:pPr>
            <a:r>
              <a:rPr b="1" baseline="30000" lang="zh-CN" sz="3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b="1" lang="zh-CN" sz="34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白昼，耶和华必向我施慈爱；黑夜，我要歌颂、祷告赐我生命的神。</a:t>
            </a:r>
            <a:endParaRPr b="1" sz="34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03214"/>
              </a:buClr>
              <a:buSzPts val="2720"/>
              <a:buNone/>
            </a:pPr>
            <a:r>
              <a:rPr b="1" baseline="30000" lang="zh-CN" sz="3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b="1" lang="zh-CN" sz="34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我要对神我的磐石说：“你为何忘记我呢？我为何因仇敌的欺压时常哀痛呢？”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03214"/>
              </a:buClr>
              <a:buSzPts val="2720"/>
              <a:buNone/>
            </a:pPr>
            <a:r>
              <a:rPr b="1" baseline="30000" lang="zh-CN" sz="3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lang="zh-CN" sz="34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我的敌人辱骂我，好像打碎我的骨头，不住地对我说：“你的神在哪里呢？”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03214"/>
              </a:buClr>
              <a:buSzPts val="2720"/>
              <a:buNone/>
            </a:pPr>
            <a:r>
              <a:rPr b="1" baseline="30000" lang="zh-CN" sz="3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11 </a:t>
            </a:r>
            <a:r>
              <a:rPr b="1" lang="zh-CN" sz="3400">
                <a:solidFill>
                  <a:srgbClr val="572E26"/>
                </a:solidFill>
                <a:latin typeface="Arial"/>
                <a:ea typeface="Arial"/>
                <a:cs typeface="Arial"/>
                <a:sym typeface="Arial"/>
              </a:rPr>
              <a:t>我的心哪，你为何忧闷？为何在我里面烦躁？应当仰望神，因我还要称赞他，他是我脸上的光荣，是我的神。</a:t>
            </a:r>
            <a:endParaRPr b="1" sz="32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</a:t>
            </a:r>
            <a:r>
              <a:rPr b="1" lang="zh-CN" sz="4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endParaRPr b="1" i="0" sz="44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9"/>
          <p:cNvSpPr txBox="1"/>
          <p:nvPr>
            <p:ph idx="4294967295" type="body"/>
          </p:nvPr>
        </p:nvSpPr>
        <p:spPr>
          <a:xfrm>
            <a:off x="339952" y="759391"/>
            <a:ext cx="11512096" cy="5628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神啊，求你申我的冤，向不虔诚的国为我辨屈，求你救我脱离诡诈不义的人！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因为你是赐我力量的神。为何丢弃我呢？我为何因仇敌的欺压时常哀痛呢？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求你发出你的亮光和真实，好引导我，带我到你的圣山，到你的居所。</a:t>
            </a:r>
            <a:endParaRPr b="1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我就走到神的祭坛，到我最喜乐的神那里。神啊，我的神，我要弹琴称赞你。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zh-CN" sz="3600" u="none" cap="none" strike="noStrike">
                <a:solidFill>
                  <a:srgbClr val="572E26"/>
                </a:solidFill>
                <a:latin typeface="Arial"/>
                <a:ea typeface="Arial"/>
                <a:cs typeface="Arial"/>
                <a:sym typeface="Arial"/>
              </a:rPr>
              <a:t>我的心哪，你为何忧闷？为何在我里面烦躁？应当仰望神，因我还要称赞他，他是我脸上的光荣，是我的神。</a:t>
            </a:r>
            <a:endParaRPr b="1" sz="3600" u="none" cap="none" strike="noStrike">
              <a:solidFill>
                <a:srgbClr val="572E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i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可拉后裔的训诲诗，交于伶长。</a:t>
            </a:r>
            <a:endParaRPr b="1" i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288" name="Google Shape;288;p40"/>
          <p:cNvSpPr txBox="1"/>
          <p:nvPr/>
        </p:nvSpPr>
        <p:spPr>
          <a:xfrm>
            <a:off x="339952" y="825293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可拉的后裔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可拉：光秃，隐藏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可拉一党的遭遇 </a:t>
            </a:r>
            <a:r>
              <a:rPr b="1" i="1" lang="zh-CN" sz="32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(民16)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恩典的余种——一班唱诗的人 </a:t>
            </a:r>
            <a:r>
              <a:rPr b="1" i="1" lang="zh-CN" sz="32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(民26:9-11, 代上6:31-38)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属灵意义的可拉后裔：</a:t>
            </a:r>
            <a:r>
              <a:rPr b="1" i="0" lang="zh-CN" sz="3200" u="none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我们！</a:t>
            </a:r>
            <a:endParaRPr b="1" i="0" sz="3200" u="none" cap="none" strike="noStrike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5481290" y="2136007"/>
            <a:ext cx="47225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一切属可拉的人丁、财物坠落阴间、灭亡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1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神啊，我的心切慕你，如鹿切慕溪水。</a:t>
            </a:r>
            <a:endParaRPr/>
          </a:p>
        </p:txBody>
      </p:sp>
      <p:sp>
        <p:nvSpPr>
          <p:cNvPr id="296" name="Google Shape;296;p41"/>
          <p:cNvSpPr txBox="1"/>
          <p:nvPr/>
        </p:nvSpPr>
        <p:spPr>
          <a:xfrm>
            <a:off x="339952" y="825293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鹿切慕溪水：生命活水的供应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溪水——鹿的生命水源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鹿切慕溪水：祢是我的藏身处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鹿投身在溪水中，敌人就闻不到鹿的味道</a:t>
            </a:r>
            <a:endParaRPr b="1" i="1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/>
          <p:nvPr>
            <p:ph idx="4294967295" type="body"/>
          </p:nvPr>
        </p:nvSpPr>
        <p:spPr>
          <a:xfrm>
            <a:off x="177753" y="55659"/>
            <a:ext cx="11836494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720"/>
              <a:buFont typeface="Arial"/>
              <a:buNone/>
            </a:pPr>
            <a:r>
              <a:rPr b="1" baseline="30000" lang="zh-CN" sz="34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2 </a:t>
            </a:r>
            <a:r>
              <a:rPr b="1" lang="zh-CN" sz="34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我的心渴想神，就是永生神，我几时得朝见神呢？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720"/>
              <a:buFont typeface="Arial"/>
              <a:buNone/>
            </a:pPr>
            <a:r>
              <a:rPr b="1" baseline="30000" lang="zh-CN" sz="34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3 </a:t>
            </a:r>
            <a:r>
              <a:rPr b="1" lang="zh-CN" sz="34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我昼夜以眼泪当饮食，人不住地对我说：“你的神在哪里呢？”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720"/>
              <a:buFont typeface="Arial"/>
              <a:buNone/>
            </a:pPr>
            <a:r>
              <a:rPr b="1" baseline="30000" lang="zh-CN" sz="34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 </a:t>
            </a:r>
            <a:r>
              <a:rPr b="1" lang="zh-CN" sz="34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我从前与众人同往，用欢呼称赞的声音，领他们到神的殿里，大家守节。我追想这些事，我的心极其悲伤。</a:t>
            </a:r>
            <a:endParaRPr/>
          </a:p>
        </p:txBody>
      </p:sp>
      <p:sp>
        <p:nvSpPr>
          <p:cNvPr id="303" name="Google Shape;303;p42"/>
          <p:cNvSpPr txBox="1"/>
          <p:nvPr/>
        </p:nvSpPr>
        <p:spPr>
          <a:xfrm>
            <a:off x="339952" y="2406436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诗人的忧闷——</a:t>
            </a:r>
            <a:r>
              <a:rPr b="1" i="0" lang="zh-CN" sz="36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外面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他人的逼迫/伤害 (v3)——</a:t>
            </a:r>
            <a:r>
              <a:rPr b="1" i="0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人的嘲笑中伤</a:t>
            </a:r>
            <a:endParaRPr b="1" i="0" sz="3200" u="none" cap="none" strike="noStrike">
              <a:solidFill>
                <a:srgbClr val="00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临到生命的苦难环境 (v4)——</a:t>
            </a:r>
            <a:r>
              <a:rPr b="1" i="0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敬拜的同伴、场所、节期不再</a:t>
            </a:r>
            <a:endParaRPr b="1" i="0" sz="3200" u="none" cap="none" strike="noStrike">
              <a:solidFill>
                <a:srgbClr val="00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诗人的忧闷——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里面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永生神的同在不再 (v2)——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渴想永生神却不得朝见</a:t>
            </a:r>
            <a:endParaRPr b="1" i="0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鹿寻不到切慕的溪水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2"/>
          <p:cNvSpPr txBox="1"/>
          <p:nvPr/>
        </p:nvSpPr>
        <p:spPr>
          <a:xfrm>
            <a:off x="5053913" y="4237379"/>
            <a:ext cx="30521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0" lang="zh-C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根本原因！</a:t>
            </a:r>
            <a:endParaRPr b="1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5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我的心哪，你为何忧闷？为何在我里面烦躁？应当仰望神，因他笑脸帮助我，我还要称赞他。</a:t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311" name="Google Shape;311;p43"/>
          <p:cNvSpPr txBox="1"/>
          <p:nvPr/>
        </p:nvSpPr>
        <p:spPr>
          <a:xfrm>
            <a:off x="395611" y="1383873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何以解忧？唯有——</a:t>
            </a:r>
            <a:r>
              <a:rPr b="1" i="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笑脸帮助我的神</a:t>
            </a:r>
            <a:endParaRPr b="1" i="0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诗人开始寻找神笑脸的帮助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ineVTI">
  <a:themeElements>
    <a:clrScheme name="Pine">
      <a:dk1>
        <a:srgbClr val="000000"/>
      </a:dk1>
      <a:lt1>
        <a:srgbClr val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