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18"/>
  </p:notesMasterIdLst>
  <p:sldIdLst>
    <p:sldId id="752" r:id="rId2"/>
    <p:sldId id="712" r:id="rId3"/>
    <p:sldId id="753" r:id="rId4"/>
    <p:sldId id="733" r:id="rId5"/>
    <p:sldId id="666" r:id="rId6"/>
    <p:sldId id="737" r:id="rId7"/>
    <p:sldId id="734" r:id="rId8"/>
    <p:sldId id="735" r:id="rId9"/>
    <p:sldId id="755" r:id="rId10"/>
    <p:sldId id="754" r:id="rId11"/>
    <p:sldId id="736" r:id="rId12"/>
    <p:sldId id="747" r:id="rId13"/>
    <p:sldId id="744" r:id="rId14"/>
    <p:sldId id="756" r:id="rId15"/>
    <p:sldId id="757" r:id="rId16"/>
    <p:sldId id="6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36CAEF-9F2B-473C-AC26-94277D272654}">
          <p14:sldIdLst>
            <p14:sldId id="752"/>
            <p14:sldId id="712"/>
            <p14:sldId id="753"/>
            <p14:sldId id="733"/>
            <p14:sldId id="666"/>
            <p14:sldId id="737"/>
            <p14:sldId id="734"/>
            <p14:sldId id="735"/>
            <p14:sldId id="755"/>
            <p14:sldId id="754"/>
            <p14:sldId id="736"/>
            <p14:sldId id="747"/>
            <p14:sldId id="744"/>
            <p14:sldId id="756"/>
            <p14:sldId id="757"/>
            <p14:sldId id="6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022"/>
    <a:srgbClr val="D5E7DE"/>
    <a:srgbClr val="860000"/>
    <a:srgbClr val="3333FF"/>
    <a:srgbClr val="FFF2CC"/>
    <a:srgbClr val="FFFFFF"/>
    <a:srgbClr val="B4DF86"/>
    <a:srgbClr val="FF00FF"/>
    <a:srgbClr val="081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70" autoAdjust="0"/>
  </p:normalViewPr>
  <p:slideViewPr>
    <p:cSldViewPr snapToGrid="0">
      <p:cViewPr varScale="1">
        <p:scale>
          <a:sx n="78" d="100"/>
          <a:sy n="78" d="100"/>
        </p:scale>
        <p:origin x="73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CC65-632B-4194-B5D9-1B29F7E4F7B4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469E2-E0D9-4302-BE9F-C205FCE2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8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3BE7-57F9-02F9-06CB-4A49DDE19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56AF1-3A3E-55C0-EA4D-42B9CFF06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71629-A086-56D7-0F1F-34EF31D5E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42BC1-34E5-8D65-A4B3-686BCEAA1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53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37E7E-C10E-3E1C-7AA7-332B9EAC2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73CF1-F744-1CDF-B381-4DA74C40E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43E9B-8883-4253-C2EE-3EFDA90FD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170F7-86F5-2460-4056-DEFB86B34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9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ED00-BE06-354C-4C3F-C10AFC93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E4279-F5C4-D736-7E41-910F447BE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0FAD0D-B619-0DF7-1272-049BDFB16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EF3E6-073C-8D75-04F7-75A1648F2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2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D4CF-6612-DD33-EDE7-E9B1C840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E98C32-19C6-EEDC-A364-85439DD47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406AE-2AEB-6442-BCDA-FA1EE7E1A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713F5-7354-048E-D099-BB32AD501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9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9DA40-A793-7C77-ADA8-CE9017E6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6443EC-FA44-159B-E6D6-1AEA1FBB8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9D89A-BC73-D2EB-7C7D-0834A2F1C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1B801-079C-F36B-A34C-E68498387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56BA-BA43-608D-6D15-BCD473DE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664D1-B7F0-640F-7D95-2477700BE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89162-7D55-C3CB-B6CA-256EDFC78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677E2-6400-7F95-313A-D517AB837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3B0E-7658-238E-088E-ABA1A659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6E59D-856E-E97F-C560-85CAB6EA3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E30ED-1EFA-5195-8FB3-2BF5D1B7D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85622-8EEF-5DE6-4E96-095C4BF47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3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6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7599-F380-E52F-38A5-83866C4D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1B91B-36A2-BC40-4E6F-CE2BF9C54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F0827-53FE-C390-3AB8-B32395039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EC165-4200-F7F7-2BEC-E6327401C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A4101-EAA9-45C0-C914-2FA1C57B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11F9E-BBC4-790B-94C4-07C56AEDF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D2A22-D01E-7A62-8777-F37077115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F3ACD-BC49-3D7E-DF00-79C2677F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1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260FE-289F-0618-E799-06125881C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C7A95-C955-0657-59E8-09BB2F66F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018F6-ECD0-7DBC-EFDD-24259F232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62BC9-B279-952C-72BD-3D964CDED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E2712-AA1B-6B48-A4AF-EA49C0E9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67296-83AE-E7EA-4383-DFA731753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905C6-4C17-8C3C-85EB-2553351BC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FC919-922F-4AF0-4CE9-C9017BFDD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9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AB9CB-8027-B81B-E9A4-039439AFB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8EDCA-D00A-7357-6A0B-11463783B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1D9CA-F8C2-61DD-8B53-81CC5013A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18D2-9963-5918-3673-6DD7B597D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469E2-E0D9-4302-BE9F-C205FCE2C7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4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C7CB-61AD-4F7B-AF16-3762EB6E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E8B1A-2EFD-4181-8716-1B5DBA83A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67F5C-7473-435C-BCA5-A1CBA4DA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24EE8-9CC3-4BE9-B8D2-04292738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7780-D40A-4214-9349-4096B80A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7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6C5A-AE19-4430-8C2A-D964958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ACC65-F90F-4C07-9A49-72A80C4BD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D281-46EE-4599-A6B5-3FB77A6F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4FDEC-965B-4334-9F71-1424C593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64F5-D375-460A-9E7A-367645FC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423846-3B90-42D4-B6B7-0271B224B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74C79-09C5-4846-8853-D8A644C82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166E-20B0-49FA-86A5-DBFB08D2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F5E69-59CF-42F1-9677-036571BD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2960F-0D2A-43EF-8DAA-AD020976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963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6BB8-DAA7-4A1F-973C-5260C421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1F85-DEFB-4CB7-8982-5DCED2F2E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A4B7F-F588-4EE1-9580-0BFCC50E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0F9F-5198-40EC-8A26-B10BFDCB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DBC3E-E443-4D94-892F-7E42C0F7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6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2733-BE3C-4E8D-958D-7BC22FCA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B5C9-4C5B-4161-8CEC-4B1778B5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A8DE9-37B6-4200-BB52-4098CE99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62418-5C34-4996-B916-B4BD2546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8D06-4631-43E9-9BBE-01AC103E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25E5-2399-4722-BC89-560B6702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32D-9E3A-4290-BCAA-15440AED0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0A48A-E564-47E0-83CB-368B9415D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D8EA6-0D66-47D3-8D8A-F035427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57666-D2B7-42E2-B134-80B78092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7C1CD-F99E-472B-8607-6E6BD39E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8734-0AC5-4710-8FC8-AE1D915A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14F88-4964-4931-BA69-743E5C385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C4CD9-9D51-46DA-A251-75659B467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E0EC1-F5B5-4B53-AAB2-9EBE26BE7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58725-DD8A-4420-98E3-12A391A4C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0466D-0E81-468F-B432-400257F5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81B01-0C5B-41FA-AA55-476605A3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B2465-BF00-4855-A090-C21E9DB0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8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136B-DF74-4CE5-8375-59EE40A7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40E0F-0C24-48F8-AFDB-74F18E51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1525B-88C2-4E21-A163-7E5A8171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9F5C5-201F-4F4B-A214-E09FE805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3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B94E55-C659-47E7-B4FB-4DA247A6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FBB9A-5185-41D3-B314-911DE603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D6EA6-0A62-47C6-8F6A-AEDC6E97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9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55C1-31C4-40D8-9C84-63F483CCC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2DAFD-05C3-4F3F-B6BD-34959F90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24DAB-254E-4553-89EF-8AA63CA89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EF45A-F36A-4DE7-9EA9-806BA573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2F0C-718F-4D75-80A4-DFE8ADE7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8B2DD-3C35-4DBD-9666-676791B9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1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8E01-1C45-4F55-9060-572E6838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8B11F-AF83-4B5C-9BE8-70898D58D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B6BD1-1F8F-4D87-95DF-1363F0D3C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A305D-150E-4F16-9776-D34C86A8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BF24-D3C5-4558-B458-17C0EDEA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3156B-B0D6-45E7-B435-B462042B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8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lumMod val="69000"/>
                <a:lumOff val="31000"/>
                <a:alpha val="24000"/>
              </a:srgbClr>
            </a:gs>
            <a:gs pos="0">
              <a:srgbClr val="92D050"/>
            </a:gs>
            <a:gs pos="0">
              <a:srgbClr val="92D050">
                <a:alpha val="30000"/>
              </a:srgbClr>
            </a:gs>
            <a:gs pos="0">
              <a:schemeClr val="accent5">
                <a:lumMod val="20000"/>
                <a:lumOff val="80000"/>
              </a:schemeClr>
            </a:gs>
            <a:gs pos="23000">
              <a:srgbClr val="D5E7DE">
                <a:alpha val="99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9D797-B584-4D51-BA68-657AC0A4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7C20-D1B5-4EF0-9614-FCE1BBDFF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A015-6582-412F-92E0-24794B860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6985-0C96-4096-B5CE-8434107C8EB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8/30/2025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24B40-EAC4-4740-83CE-7C660032A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F0807-6B59-454F-B25D-6ED2BC1EA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BA2D-9B57-44D9-BAB1-C14683B2801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3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49C69-A9AA-F803-F80D-F93600297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CCC5FA-002F-C433-9CB4-502B15965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8C5E6-7A59-170E-0EF3-B754A763EFAC}"/>
              </a:ext>
            </a:extLst>
          </p:cNvPr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gradFill flip="none" rotWithShape="1">
            <a:gsLst>
              <a:gs pos="0">
                <a:srgbClr val="363636">
                  <a:shade val="30000"/>
                  <a:satMod val="115000"/>
                </a:srgbClr>
              </a:gs>
              <a:gs pos="50000">
                <a:srgbClr val="363636">
                  <a:shade val="67500"/>
                  <a:satMod val="115000"/>
                </a:srgbClr>
              </a:gs>
              <a:gs pos="100000">
                <a:srgbClr val="363636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                       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FDEF6-B0E6-3D92-85BE-75D0DAFDBB05}"/>
              </a:ext>
            </a:extLst>
          </p:cNvPr>
          <p:cNvSpPr txBox="1"/>
          <p:nvPr/>
        </p:nvSpPr>
        <p:spPr>
          <a:xfrm>
            <a:off x="0" y="313980"/>
            <a:ext cx="120491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zh-TW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怎會如此？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anningmaobixingsu" panose="03000509000000000000" pitchFamily="65" charset="-122"/>
                <a:ea typeface="duanningmaobixingsu" panose="03000509000000000000" pitchFamily="65" charset="-122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anningmaobixingsu" panose="03000509000000000000" pitchFamily="65" charset="-122"/>
                <a:ea typeface="duanningmaobixingsu" panose="03000509000000000000" pitchFamily="65" charset="-122"/>
                <a:cs typeface="+mn-cs"/>
              </a:rPr>
              <a:t>				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lvl="0" algn="r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			</a:t>
            </a:r>
          </a:p>
          <a:p>
            <a:pPr lvl="0" algn="r"/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r"/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r"/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r"/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使徒行傳 </a:t>
            </a: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5:1–11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884C6-4112-9DCD-4BD0-2943E582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31" y="313980"/>
            <a:ext cx="5267632" cy="5267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491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1E7DA-2E25-3952-33C3-DD4DE08A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DCFBBC-B139-746A-6084-859063DF1F24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C6A17-0205-E782-51F9-D2388ED4B019}"/>
              </a:ext>
            </a:extLst>
          </p:cNvPr>
          <p:cNvSpPr txBox="1"/>
          <p:nvPr/>
        </p:nvSpPr>
        <p:spPr>
          <a:xfrm>
            <a:off x="191165" y="93666"/>
            <a:ext cx="1180967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信息经文：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讓聖靈充滿 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讓撒旦充滿</a:t>
            </a:r>
          </a:p>
          <a:p>
            <a:endParaRPr lang="en-US" altLang="zh-CN" sz="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4:31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祷告完了，聚会的地方震动，他们就都被圣灵充满，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…  	…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一心一意的，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..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东西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都是大家公用。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众人也都蒙大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恩。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照各人所需用的，分给各人。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CN" altLang="en-US" sz="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亚拿尼亚，同他的妻子撒非喇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5:2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把价银私自留下几分，他的妻子也知道，其余的几分拿来放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在使徒脚前。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5:3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彼得说：「亚拿尼亚！为甚么撒但充满了你的心，叫你欺哄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圣灵，把田地的价银私自留下几分呢？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5:4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田地还没有卖，不是你自己的吗？既卖了，价银不是你作主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吗？你怎么心里起这意念呢？你不是欺哄人，是欺哄　神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了。」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4AF6BB-950E-82B4-2064-B12689EFB93F}"/>
              </a:ext>
            </a:extLst>
          </p:cNvPr>
          <p:cNvSpPr/>
          <p:nvPr/>
        </p:nvSpPr>
        <p:spPr>
          <a:xfrm>
            <a:off x="8686800" y="863600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7AAAAE-D122-3CAA-99FF-9476337429AE}"/>
              </a:ext>
            </a:extLst>
          </p:cNvPr>
          <p:cNvSpPr/>
          <p:nvPr/>
        </p:nvSpPr>
        <p:spPr>
          <a:xfrm>
            <a:off x="6425106" y="4112093"/>
            <a:ext cx="174752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927100-19B8-3B73-523B-88AAE20556E7}"/>
              </a:ext>
            </a:extLst>
          </p:cNvPr>
          <p:cNvSpPr/>
          <p:nvPr/>
        </p:nvSpPr>
        <p:spPr>
          <a:xfrm>
            <a:off x="10901680" y="4134104"/>
            <a:ext cx="85344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57DFD-175F-002E-A5B4-DC2FE2D28BF2}"/>
              </a:ext>
            </a:extLst>
          </p:cNvPr>
          <p:cNvSpPr/>
          <p:nvPr/>
        </p:nvSpPr>
        <p:spPr>
          <a:xfrm>
            <a:off x="4937760" y="4645643"/>
            <a:ext cx="159512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886DB-D62F-BD4A-8631-7F35C7A775BF}"/>
              </a:ext>
            </a:extLst>
          </p:cNvPr>
          <p:cNvSpPr/>
          <p:nvPr/>
        </p:nvSpPr>
        <p:spPr>
          <a:xfrm>
            <a:off x="1144839" y="4625323"/>
            <a:ext cx="85344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0272F1-9B22-AA2E-E884-572050150C5B}"/>
              </a:ext>
            </a:extLst>
          </p:cNvPr>
          <p:cNvCxnSpPr>
            <a:cxnSpLocks/>
          </p:cNvCxnSpPr>
          <p:nvPr/>
        </p:nvCxnSpPr>
        <p:spPr>
          <a:xfrm flipH="1">
            <a:off x="7787484" y="1308802"/>
            <a:ext cx="1442720" cy="270662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3CD76059-2369-3E54-75F4-80695DAB83A3}"/>
              </a:ext>
            </a:extLst>
          </p:cNvPr>
          <p:cNvSpPr/>
          <p:nvPr/>
        </p:nvSpPr>
        <p:spPr>
          <a:xfrm>
            <a:off x="8097520" y="3473287"/>
            <a:ext cx="2804160" cy="532384"/>
          </a:xfrm>
          <a:prstGeom prst="curvedDownArrow">
            <a:avLst>
              <a:gd name="adj1" fmla="val 25000"/>
              <a:gd name="adj2" fmla="val 50000"/>
              <a:gd name="adj3" fmla="val 3480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B8D3DA4D-EB8A-3504-57BE-589476C04F35}"/>
              </a:ext>
            </a:extLst>
          </p:cNvPr>
          <p:cNvSpPr/>
          <p:nvPr/>
        </p:nvSpPr>
        <p:spPr>
          <a:xfrm rot="9710198">
            <a:off x="6145353" y="4871032"/>
            <a:ext cx="1443991" cy="547458"/>
          </a:xfrm>
          <a:prstGeom prst="curvedDownArrow">
            <a:avLst>
              <a:gd name="adj1" fmla="val 25000"/>
              <a:gd name="adj2" fmla="val 50000"/>
              <a:gd name="adj3" fmla="val 3480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79106-7632-1A06-1970-21F568AF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A27187-0BE1-C75A-01E6-F447290ABE3C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93EB4-A0A7-E9BE-3D6A-B64E79B27FDD}"/>
              </a:ext>
            </a:extLst>
          </p:cNvPr>
          <p:cNvSpPr txBox="1"/>
          <p:nvPr/>
        </p:nvSpPr>
        <p:spPr>
          <a:xfrm>
            <a:off x="284794" y="154615"/>
            <a:ext cx="118096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讓撒旦充滿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撒旦：敵對神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從外面迫害、從裡面破壞神的教會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尋找可吞吃的人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彼前 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5:8) -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利用人罪惡的慾望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-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驕傲</a:t>
            </a:r>
          </a:p>
          <a:p>
            <a:pPr lvl="1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煽動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虛偽和欺騙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：得美名、享虛榮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1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	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破壞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聖靈保守建造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合一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的教會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神揀選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亚拿尼亚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撒非喇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成為信徒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但他們的選擇也很重要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5:4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田地还没有卖，不是你自己的吗？既卖了，价银不是你作主	吗？你怎么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心里起这意念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呢？你不是欺哄人，是欺哄　神了。</a:t>
            </a:r>
          </a:p>
          <a:p>
            <a:pPr lvl="1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選擇罪惡慾望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虛偽和欺騙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讓撒旦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充滿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欺哄人、欺哄圣灵、欺哄神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FAE4D-95B2-C991-27A4-1594071EE700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173E-3AF7-7935-39E8-6BF5F5CC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5C656A-E191-973A-A74C-944FE8F50ED0}"/>
              </a:ext>
            </a:extLst>
          </p:cNvPr>
          <p:cNvSpPr/>
          <p:nvPr/>
        </p:nvSpPr>
        <p:spPr>
          <a:xfrm>
            <a:off x="97536" y="85344"/>
            <a:ext cx="11997084" cy="6698914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49591-4BC2-BE96-83F9-5E8B2D3C5D05}"/>
              </a:ext>
            </a:extLst>
          </p:cNvPr>
          <p:cNvSpPr txBox="1"/>
          <p:nvPr/>
        </p:nvSpPr>
        <p:spPr>
          <a:xfrm>
            <a:off x="284794" y="154615"/>
            <a:ext cx="1180967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信息反思：</a:t>
            </a:r>
            <a:endParaRPr lang="en-US" altLang="zh-TW" sz="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屬靈的偽裝比明目張膽的罪更可怕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混淆真理，破壞見證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	</a:t>
            </a: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Q: 1)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我是否容讓罪惡在心中滋長？留地步給撒旦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</a:p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2)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我是否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尋求我自己的榮耀，而非神的榮耀？</a:t>
            </a:r>
          </a:p>
          <a:p>
            <a:pPr lvl="1"/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zh-TW" altLang="en-US" sz="2800" b="1" dirty="0">
                <a:ea typeface="KaiTi" panose="02010609060101010101" pitchFamily="49" charset="-122"/>
              </a:rPr>
              <a:t>羅馬古諺語：「至善者敗壞，惡至極。」</a:t>
            </a:r>
            <a:r>
              <a:rPr lang="en-US" altLang="zh-TW" sz="2800" b="1" dirty="0">
                <a:ea typeface="KaiTi" panose="02010609060101010101" pitchFamily="49" charset="-122"/>
              </a:rPr>
              <a:t>- </a:t>
            </a:r>
            <a:r>
              <a:rPr lang="en-US" altLang="zh-TW" sz="2800" dirty="0">
                <a:ea typeface="KaiTi" panose="02010609060101010101" pitchFamily="49" charset="-122"/>
              </a:rPr>
              <a:t>The corruption of the best is the worst.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zh-CN" altLang="en-US" sz="2800" b="1" dirty="0">
                <a:ea typeface="KaiTi" panose="02010609060101010101" pitchFamily="49" charset="-122"/>
              </a:rPr>
              <a:t>莎士比亞</a:t>
            </a:r>
            <a:r>
              <a:rPr lang="en-US" altLang="zh-CN" sz="2800" b="1" dirty="0">
                <a:ea typeface="KaiTi" panose="02010609060101010101" pitchFamily="49" charset="-122"/>
              </a:rPr>
              <a:t>: </a:t>
            </a:r>
            <a:r>
              <a:rPr lang="zh-TW" altLang="en-US" sz="2800" b="1" dirty="0">
                <a:ea typeface="KaiTi" panose="02010609060101010101" pitchFamily="49" charset="-122"/>
              </a:rPr>
              <a:t>「最甜美之物因變質而變得最酸楚</a:t>
            </a:r>
            <a:r>
              <a:rPr lang="en-US" altLang="zh-TW" sz="2800" b="1" dirty="0">
                <a:ea typeface="KaiTi" panose="02010609060101010101" pitchFamily="49" charset="-122"/>
              </a:rPr>
              <a:t>/</a:t>
            </a:r>
            <a:r>
              <a:rPr lang="zh-TW" altLang="en-US" sz="2800" b="1" dirty="0">
                <a:ea typeface="KaiTi" panose="02010609060101010101" pitchFamily="49" charset="-122"/>
              </a:rPr>
              <a:t>腐爛的百合花比野草更臭。」</a:t>
            </a:r>
            <a:r>
              <a:rPr lang="en-US" altLang="zh-TW" sz="2800" b="1" dirty="0">
                <a:ea typeface="KaiTi" panose="02010609060101010101" pitchFamily="49" charset="-122"/>
              </a:rPr>
              <a:t>- </a:t>
            </a:r>
            <a:r>
              <a:rPr lang="en-US" altLang="zh-TW" sz="2800" dirty="0">
                <a:ea typeface="KaiTi" panose="02010609060101010101" pitchFamily="49" charset="-122"/>
              </a:rPr>
              <a:t>For sweetest things turn sourest by their deeds / lilies that fester smell far worse than weeds.</a:t>
            </a:r>
            <a:endParaRPr lang="en-US" altLang="zh-CN" sz="2800" dirty="0">
              <a:ea typeface="KaiTi" panose="02010609060101010101" pitchFamily="49" charset="-12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	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aiT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00F55-E28D-11D6-C5E9-229A3595DC29}"/>
              </a:ext>
            </a:extLst>
          </p:cNvPr>
          <p:cNvSpPr/>
          <p:nvPr/>
        </p:nvSpPr>
        <p:spPr>
          <a:xfrm>
            <a:off x="756920" y="5283200"/>
            <a:ext cx="10678160" cy="12496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真正的信仰 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是在神面前赤裸誠實</a:t>
            </a:r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讓聖靈充滿 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能夠抵擋一切虛偽與誘惑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5D12F-8F2B-9398-2DA2-848AD81B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74C5C-A483-F5B9-25F3-33587FD0ACD1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131B3-5E68-15FF-DAEB-AACD1B7E7838}"/>
              </a:ext>
            </a:extLst>
          </p:cNvPr>
          <p:cNvSpPr txBox="1"/>
          <p:nvPr/>
        </p:nvSpPr>
        <p:spPr>
          <a:xfrm>
            <a:off x="191165" y="94159"/>
            <a:ext cx="1180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信息经文：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AA3D2-9CE7-CEFA-B13C-7B69F55A06D9}"/>
              </a:ext>
            </a:extLst>
          </p:cNvPr>
          <p:cNvSpPr/>
          <p:nvPr/>
        </p:nvSpPr>
        <p:spPr>
          <a:xfrm>
            <a:off x="2570480" y="151830"/>
            <a:ext cx="7546914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聖潔公義神 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慈愛恩典神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EC047-63D2-52FC-2424-36FBC4508B08}"/>
              </a:ext>
            </a:extLst>
          </p:cNvPr>
          <p:cNvSpPr txBox="1"/>
          <p:nvPr/>
        </p:nvSpPr>
        <p:spPr>
          <a:xfrm>
            <a:off x="333484" y="987757"/>
            <a:ext cx="11614676" cy="604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5:5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亚拿尼亚听见这话，就仆倒，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断了气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；听见的人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都甚惧怕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5:6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有些少年人起来，把他包裹，抬出去埋葬了。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5:7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约过了三小时，他的妻子进来，还不知道这事。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5:8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彼得对她说：「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你告诉我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，你们卖田地的价银就是这些吗？」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她说：「就是这些。」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5:9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彼得说：「你们为甚么同心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试探主的灵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呢？埋葬你丈夫之人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的脚已到门口，他们也要把你抬出去。」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5:10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妇人立刻仆倒在彼得脚前，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断了气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。那些少年人进来，见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她已经死了，就抬出去，埋在她丈夫旁边。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5:11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全教会和听见这事的人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都甚惧怕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853797-8F2F-5F1E-4950-F57564B43838}"/>
              </a:ext>
            </a:extLst>
          </p:cNvPr>
          <p:cNvSpPr/>
          <p:nvPr/>
        </p:nvSpPr>
        <p:spPr>
          <a:xfrm>
            <a:off x="9814560" y="1099391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EC9E03-FA27-C511-E71C-43B8CA645060}"/>
              </a:ext>
            </a:extLst>
          </p:cNvPr>
          <p:cNvSpPr/>
          <p:nvPr/>
        </p:nvSpPr>
        <p:spPr>
          <a:xfrm>
            <a:off x="5531137" y="5897754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74C89-5E89-4131-43DA-0ADECAE019A6}"/>
              </a:ext>
            </a:extLst>
          </p:cNvPr>
          <p:cNvSpPr/>
          <p:nvPr/>
        </p:nvSpPr>
        <p:spPr>
          <a:xfrm>
            <a:off x="4135120" y="2797596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4E61C-7B50-F32D-98A7-A7FEC0F21D87}"/>
              </a:ext>
            </a:extLst>
          </p:cNvPr>
          <p:cNvSpPr/>
          <p:nvPr/>
        </p:nvSpPr>
        <p:spPr>
          <a:xfrm>
            <a:off x="6197600" y="3793221"/>
            <a:ext cx="2092960" cy="4368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64F37-B7A1-FEA1-A647-CA38D9D6B91C}"/>
              </a:ext>
            </a:extLst>
          </p:cNvPr>
          <p:cNvSpPr/>
          <p:nvPr/>
        </p:nvSpPr>
        <p:spPr>
          <a:xfrm>
            <a:off x="6431280" y="1095255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6EE29B-7390-D416-BB29-BA6441E16721}"/>
              </a:ext>
            </a:extLst>
          </p:cNvPr>
          <p:cNvSpPr/>
          <p:nvPr/>
        </p:nvSpPr>
        <p:spPr>
          <a:xfrm>
            <a:off x="6197600" y="4845487"/>
            <a:ext cx="15240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6C8C-F6A0-38E4-9679-B64D6068B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028362-4390-5B94-C482-0D63479948C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BD299-3593-C004-10F1-45BF48DB22B0}"/>
              </a:ext>
            </a:extLst>
          </p:cNvPr>
          <p:cNvSpPr txBox="1"/>
          <p:nvPr/>
        </p:nvSpPr>
        <p:spPr>
          <a:xfrm>
            <a:off x="284794" y="154615"/>
            <a:ext cx="1180967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聖潔公義神 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慈愛恩典神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對亞拿尼亞與撒非喇的審判，彰顯神是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慈愛恩典的神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讓我們警醒有悔改的機會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5:8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「你告诉我，你们卖田地的价银就是这些吗？」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2">
              <a:spcBef>
                <a:spcPts val="600"/>
              </a:spcBef>
            </a:pPr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察看人心的神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不能被欺哄愚弄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不能「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同心试探主的灵」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(5:9)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zh-TW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聖潔公義的神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不會容忍任何污穢和罪行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1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杯水加了一點污泥，你要不要喝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?</a:t>
            </a:r>
          </a:p>
          <a:p>
            <a:pPr marL="1371600" lvl="2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值得以敬虔心來尊崇順服神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30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E8E65-14FE-BD36-2F55-8A619D5B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74ABB0-5CAE-7F99-BB8B-7D9363A7272F}"/>
              </a:ext>
            </a:extLst>
          </p:cNvPr>
          <p:cNvSpPr/>
          <p:nvPr/>
        </p:nvSpPr>
        <p:spPr>
          <a:xfrm>
            <a:off x="97536" y="85344"/>
            <a:ext cx="11997084" cy="6698914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7CD07-C91B-652B-36AA-B38A1B4D63F1}"/>
              </a:ext>
            </a:extLst>
          </p:cNvPr>
          <p:cNvSpPr txBox="1"/>
          <p:nvPr/>
        </p:nvSpPr>
        <p:spPr>
          <a:xfrm>
            <a:off x="284794" y="154615"/>
            <a:ext cx="118096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信息反思：</a:t>
            </a:r>
            <a:endParaRPr lang="en-US" altLang="zh-TW" sz="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神的聖潔不可侵犯，神的慈愛不可測度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	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Q: 1) 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不是亞拿尼亞與撒非喇為什麼受審判，</a:t>
            </a:r>
            <a:r>
              <a:rPr lang="zh-TW" altLang="en-US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而是為什麼我</a:t>
            </a:r>
            <a:r>
              <a:rPr lang="en-US" altLang="zh-TW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TW" altLang="en-US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還存留到現在</a:t>
            </a:r>
            <a:r>
              <a:rPr lang="en-US" altLang="zh-TW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</a:p>
          <a:p>
            <a:r>
              <a:rPr lang="en-US" altLang="zh-CN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2) </a:t>
            </a:r>
            <a:r>
              <a:rPr lang="zh-CN" altLang="en-US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不問「怎會如此」，而是</a:t>
            </a:r>
            <a:r>
              <a:rPr lang="zh-TW" altLang="en-US" sz="32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「怎能如此」？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像我這樣的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罪人耶穌竟然為我的罪而死？而我又「怎能如此」過一個 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虛偽的生活？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zh-TW" alt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TW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奇异恩典：拯救我這可憐的靈魂。我曾迷失，如今尋回；我曾盲目，如今重見光明。</a:t>
            </a:r>
            <a:r>
              <a:rPr lang="en-US" altLang="zh-TW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如此恩典，使我敬畏，使我心得安慰</a:t>
            </a:r>
            <a:endParaRPr lang="zh-TW" alt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D7949-A0B2-4451-2BB9-28CBCD9391F0}"/>
              </a:ext>
            </a:extLst>
          </p:cNvPr>
          <p:cNvSpPr/>
          <p:nvPr/>
        </p:nvSpPr>
        <p:spPr>
          <a:xfrm>
            <a:off x="756920" y="5325261"/>
            <a:ext cx="10678160" cy="12496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因認識神的聖潔與慈愛</a:t>
            </a:r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尊重敬畏神 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更渴望活出祂喜悅的敬虔生命</a:t>
            </a:r>
          </a:p>
        </p:txBody>
      </p:sp>
    </p:spTree>
    <p:extLst>
      <p:ext uri="{BB962C8B-B14F-4D97-AF65-F5344CB8AC3E}">
        <p14:creationId xmlns:p14="http://schemas.microsoft.com/office/powerpoint/2010/main" val="40085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301D4-878A-4507-87C7-486293582808}"/>
              </a:ext>
            </a:extLst>
          </p:cNvPr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gradFill flip="none" rotWithShape="1">
            <a:gsLst>
              <a:gs pos="0">
                <a:srgbClr val="363636">
                  <a:shade val="30000"/>
                  <a:satMod val="115000"/>
                </a:srgbClr>
              </a:gs>
              <a:gs pos="50000">
                <a:srgbClr val="363636">
                  <a:shade val="67500"/>
                  <a:satMod val="115000"/>
                </a:srgbClr>
              </a:gs>
              <a:gs pos="100000">
                <a:srgbClr val="363636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                       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DF327-4F96-4E91-BB00-6DEED40E8F30}"/>
              </a:ext>
            </a:extLst>
          </p:cNvPr>
          <p:cNvSpPr txBox="1"/>
          <p:nvPr/>
        </p:nvSpPr>
        <p:spPr>
          <a:xfrm>
            <a:off x="0" y="313980"/>
            <a:ext cx="120491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zh-TW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“Did you eat cake?”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lvl="0" algn="r"/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              			</a:t>
            </a:r>
          </a:p>
          <a:p>
            <a:pPr lvl="0" algn="r"/>
            <a:r>
              <a:rPr lang="zh-C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妳</a:t>
            </a:r>
            <a:r>
              <a:rPr lang="zh-TW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吃了蛋糕嗎？</a:t>
            </a:r>
            <a:endParaRPr lang="en-US" altLang="zh-TW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r"/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r"/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B56EF-12E4-5976-FF36-8228F6CC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35" y="313981"/>
            <a:ext cx="4928580" cy="4928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4A76A9-05EA-3447-5128-E790D6A6613A}"/>
              </a:ext>
            </a:extLst>
          </p:cNvPr>
          <p:cNvSpPr txBox="1"/>
          <p:nvPr/>
        </p:nvSpPr>
        <p:spPr>
          <a:xfrm>
            <a:off x="596900" y="5526643"/>
            <a:ext cx="625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uFlO7lPUeIc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67B817-BCE6-B462-5153-1752BB2307A9}"/>
              </a:ext>
            </a:extLst>
          </p:cNvPr>
          <p:cNvSpPr/>
          <p:nvPr/>
        </p:nvSpPr>
        <p:spPr>
          <a:xfrm>
            <a:off x="5948115" y="2580640"/>
            <a:ext cx="5969565" cy="31972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真誠無偽的行為</a:t>
            </a:r>
            <a:endParaRPr lang="en-US" altLang="zh-TW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zh-TW" altLang="en-US" sz="4000" dirty="0">
                <a:solidFill>
                  <a:srgbClr val="92D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正確的</a:t>
            </a:r>
            <a:r>
              <a:rPr lang="zh-TW" altLang="en-US" sz="4000" dirty="0">
                <a:solidFill>
                  <a:srgbClr val="FF90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認識神是誰</a:t>
            </a: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，以及</a:t>
            </a:r>
            <a:r>
              <a:rPr lang="zh-TW" altLang="en-US" sz="4000" dirty="0">
                <a:solidFill>
                  <a:srgbClr val="FF90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我們在祂眼中是誰</a:t>
            </a:r>
            <a:endParaRPr lang="en-US" altLang="zh-TW" sz="4000" dirty="0">
              <a:solidFill>
                <a:srgbClr val="FF902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自然結果</a:t>
            </a:r>
            <a:endParaRPr 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02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191165" y="93666"/>
            <a:ext cx="1180967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使徒行传</a:t>
            </a:r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有一个人，名叫亚拿尼亚，同他的妻子撒非喇卖了田产，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5:2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把价银私自留下几分，他的妻子也知道，其余的几分拿来放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在使徒脚前。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5:3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彼得说：「亚拿尼亚！为甚么撒但充满了你的心，叫你欺哄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圣灵，把田地的价银私自留下几分呢？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5:4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田地还没有卖，不是你自己的吗？既卖了，价银不是你作主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吗？你怎么心里起这意念呢？你不是欺哄人，是欺哄　神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了。」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5:5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亚拿尼亚听见这话，就仆倒，断了气；听见的人都甚惧怕。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5:6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有些少年人起来，把他包裹，抬出去埋葬了。</a:t>
            </a:r>
          </a:p>
        </p:txBody>
      </p:sp>
    </p:spTree>
    <p:extLst>
      <p:ext uri="{BB962C8B-B14F-4D97-AF65-F5344CB8AC3E}">
        <p14:creationId xmlns:p14="http://schemas.microsoft.com/office/powerpoint/2010/main" val="178090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54520-6101-3327-960F-B88C5310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12E142-EB72-9AD5-CD7B-EDD3EAF4CE9A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5AB48-CFE8-7FF9-98BC-FE569EE97B18}"/>
              </a:ext>
            </a:extLst>
          </p:cNvPr>
          <p:cNvSpPr txBox="1"/>
          <p:nvPr/>
        </p:nvSpPr>
        <p:spPr>
          <a:xfrm>
            <a:off x="284794" y="154615"/>
            <a:ext cx="1180967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使徒行传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5:7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约过了三小时，他的妻子进来，还不知道这事。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5:8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彼得对她说：「你告诉我，你们卖田地的价银就是这些吗？」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她说：「就是这些。」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5:9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彼得说：「你们为甚么同心试探主的灵呢？埋葬你丈夫之人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的脚已到门口，他们也要把你抬出去。」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5:10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妇人立刻仆倒在彼得脚前，断了气。那些少年人进来，见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她已经死了，就抬出去，埋在她丈夫旁边。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5:11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全教会和听见这事的人都甚惧怕。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92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4020-41BB-7D15-EE49-CCEFF0C4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225D-B55B-394F-F712-6E6C6C01C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71" y="243509"/>
            <a:ext cx="4805799" cy="842341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怎會如此？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AutoShape 2" descr="冰島海外婚紗&lt;東法Donfer團隊&gt;給予我們一生難忘的夢幻回憶~絕美秘境瀑布,黑沙灘,冰河湖(含價格&amp;行程)－小語的幸福巧虎島｜痞客邦">
            <a:extLst>
              <a:ext uri="{FF2B5EF4-FFF2-40B4-BE49-F238E27FC236}">
                <a16:creationId xmlns:a16="http://schemas.microsoft.com/office/drawing/2014/main" id="{B69F7E02-BDE2-E192-53C8-1DC12A106B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7150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B99798-6435-A786-89C6-E46F2260FBF5}"/>
              </a:ext>
            </a:extLst>
          </p:cNvPr>
          <p:cNvSpPr/>
          <p:nvPr/>
        </p:nvSpPr>
        <p:spPr>
          <a:xfrm>
            <a:off x="87086" y="57150"/>
            <a:ext cx="12017828" cy="67437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C85DC5-569A-ACE1-4EEF-7EFE1669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90" y="1085850"/>
            <a:ext cx="4194412" cy="3468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D41AC-D7A0-B557-4593-7AB9607A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363" y="3135272"/>
            <a:ext cx="4761389" cy="4883319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BE221501-EAB7-66E8-8D84-39776F8DC452}"/>
              </a:ext>
            </a:extLst>
          </p:cNvPr>
          <p:cNvSpPr/>
          <p:nvPr/>
        </p:nvSpPr>
        <p:spPr>
          <a:xfrm>
            <a:off x="4842387" y="-322620"/>
            <a:ext cx="6636774" cy="398022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奉獻所有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否則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死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0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92" y="125672"/>
            <a:ext cx="11582400" cy="139832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cap="none" dirty="0">
                <a:ln w="0"/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怎會如此</a:t>
            </a:r>
            <a:r>
              <a:rPr lang="en-US" altLang="zh-TW" sz="4000" b="1" cap="none" dirty="0">
                <a:ln w="0"/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3600" b="1" cap="none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720" y="1198863"/>
            <a:ext cx="11073928" cy="3510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800" b="1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真誠慕善工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虛偽得美名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altLang="zh-TW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讓聖靈充滿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讓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撒旦充滿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zh-TW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聖潔公義神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慈愛恩典神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Clr>
                <a:schemeClr val="tx1"/>
              </a:buClr>
              <a:buSzPct val="100000"/>
              <a:buNone/>
            </a:pP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624C4-D039-BEDE-BF83-68073C4F720F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050598-D58E-2FC5-FAA0-12D982DC6995}"/>
              </a:ext>
            </a:extLst>
          </p:cNvPr>
          <p:cNvSpPr/>
          <p:nvPr/>
        </p:nvSpPr>
        <p:spPr>
          <a:xfrm>
            <a:off x="452285" y="4163573"/>
            <a:ext cx="11130116" cy="2418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我信的是誰</a:t>
            </a:r>
            <a:r>
              <a:rPr lang="en-US" altLang="zh-TW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?  </a:t>
            </a: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所信的是什么</a:t>
            </a:r>
            <a:r>
              <a:rPr lang="en-US" altLang="zh-TW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?  </a:t>
            </a:r>
          </a:p>
          <a:p>
            <a:pPr algn="ctr">
              <a:spcBef>
                <a:spcPts val="400"/>
              </a:spcBef>
            </a:pP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我的行為 </a:t>
            </a:r>
            <a:r>
              <a:rPr lang="en-US" altLang="zh-TW" sz="36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內心信仰</a:t>
            </a:r>
            <a:r>
              <a:rPr lang="en-US" altLang="zh-TW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</a:p>
          <a:p>
            <a:pPr algn="ctr">
              <a:spcBef>
                <a:spcPts val="400"/>
              </a:spcBef>
            </a:pPr>
            <a:r>
              <a:rPr lang="en-US" altLang="zh-TW" sz="36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          </a:t>
            </a: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表面功夫？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48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4EDA2-DA3A-1314-5A2F-A523CCFD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144CB6-B69D-FB42-6A9D-31751047437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80E19-30CC-6C4C-3A32-B62BDA5F68EF}"/>
              </a:ext>
            </a:extLst>
          </p:cNvPr>
          <p:cNvSpPr txBox="1"/>
          <p:nvPr/>
        </p:nvSpPr>
        <p:spPr>
          <a:xfrm>
            <a:off x="284794" y="154615"/>
            <a:ext cx="118096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信息经文：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4:31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祷告完了，聚会的地方震动，他们就都被圣灵充满，放胆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讲论　神的道。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4:32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那许多信的人都是一心一意的，没有一人说他的东西有一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样是自己的，都是大家公用。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4:33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使徒大有能力，见证主耶稣复活；众人也都蒙大恩。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4:34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内中也没有一个缺乏的；因为人人将田产房屋都卖了，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4:35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把所卖的价银拿来，放在使徒脚前，照各人所需用的，  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分给各人。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4:36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有一个利未人，生在塞浦路斯，名叫约瑟，使徒称他为  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巴拿巴（巴拿巴翻出来就是劝慰子）。</a:t>
            </a: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4:37 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他有田地，也卖了，把价银拿来，放在使徒脚前。</a:t>
            </a:r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D8738-7824-ED0E-CE90-719FEE4DCF46}"/>
              </a:ext>
            </a:extLst>
          </p:cNvPr>
          <p:cNvSpPr/>
          <p:nvPr/>
        </p:nvSpPr>
        <p:spPr>
          <a:xfrm>
            <a:off x="2570480" y="151830"/>
            <a:ext cx="713232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真誠慕善工 </a:t>
            </a:r>
            <a:r>
              <a:rPr lang="en-US" altLang="zh-TW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虛偽得美名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8A779-1D25-2314-C8F8-48BF5BB57CF1}"/>
              </a:ext>
            </a:extLst>
          </p:cNvPr>
          <p:cNvSpPr/>
          <p:nvPr/>
        </p:nvSpPr>
        <p:spPr>
          <a:xfrm>
            <a:off x="4663440" y="1889760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232C2-9EF8-1D26-F60B-9A526075E809}"/>
              </a:ext>
            </a:extLst>
          </p:cNvPr>
          <p:cNvSpPr/>
          <p:nvPr/>
        </p:nvSpPr>
        <p:spPr>
          <a:xfrm>
            <a:off x="4663440" y="2395911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94D14-F74F-34A2-5E4D-E85B3E5C2F8F}"/>
              </a:ext>
            </a:extLst>
          </p:cNvPr>
          <p:cNvSpPr/>
          <p:nvPr/>
        </p:nvSpPr>
        <p:spPr>
          <a:xfrm>
            <a:off x="1310640" y="4297680"/>
            <a:ext cx="1625600" cy="4673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8EB20F9A-F8E7-C62E-FA4A-CA2466C4C55D}"/>
              </a:ext>
            </a:extLst>
          </p:cNvPr>
          <p:cNvSpPr/>
          <p:nvPr/>
        </p:nvSpPr>
        <p:spPr>
          <a:xfrm>
            <a:off x="6476298" y="2519679"/>
            <a:ext cx="978408" cy="3131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8E4A9-B69A-D099-F757-D51D7CD1F0F5}"/>
              </a:ext>
            </a:extLst>
          </p:cNvPr>
          <p:cNvSpPr/>
          <p:nvPr/>
        </p:nvSpPr>
        <p:spPr>
          <a:xfrm>
            <a:off x="7641964" y="2395911"/>
            <a:ext cx="2528196" cy="43688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共同屬大家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2D684A4D-B5C8-B356-0B4D-4CAE07B2F7B0}"/>
              </a:ext>
            </a:extLst>
          </p:cNvPr>
          <p:cNvSpPr/>
          <p:nvPr/>
        </p:nvSpPr>
        <p:spPr>
          <a:xfrm>
            <a:off x="3367338" y="4375404"/>
            <a:ext cx="978408" cy="31191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8506B-FCF9-EE27-6FD2-0B82505AF0D4}"/>
              </a:ext>
            </a:extLst>
          </p:cNvPr>
          <p:cNvSpPr/>
          <p:nvPr/>
        </p:nvSpPr>
        <p:spPr>
          <a:xfrm>
            <a:off x="4533004" y="4312920"/>
            <a:ext cx="2182756" cy="43688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愛人如己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E3EAA-003A-9B0A-AE3E-A30704975F9D}"/>
              </a:ext>
            </a:extLst>
          </p:cNvPr>
          <p:cNvSpPr/>
          <p:nvPr/>
        </p:nvSpPr>
        <p:spPr>
          <a:xfrm>
            <a:off x="6177280" y="5311682"/>
            <a:ext cx="1277426" cy="4673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6F4AF4-5198-053C-CDCF-5193C00296E5}"/>
              </a:ext>
            </a:extLst>
          </p:cNvPr>
          <p:cNvSpPr/>
          <p:nvPr/>
        </p:nvSpPr>
        <p:spPr>
          <a:xfrm>
            <a:off x="9083040" y="4779806"/>
            <a:ext cx="1625600" cy="5318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32442989-A954-CFAA-E535-D7CAC29C95FE}"/>
              </a:ext>
            </a:extLst>
          </p:cNvPr>
          <p:cNvSpPr/>
          <p:nvPr/>
        </p:nvSpPr>
        <p:spPr>
          <a:xfrm rot="20973473" flipH="1">
            <a:off x="6813972" y="4249262"/>
            <a:ext cx="3087600" cy="7315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C9444-2E0D-B107-B8E5-8DAB03AC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816DA1-77CC-485B-FF6F-46E2EC41BB2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9D486-BE4F-6E4B-0063-901A41423F21}"/>
              </a:ext>
            </a:extLst>
          </p:cNvPr>
          <p:cNvSpPr txBox="1"/>
          <p:nvPr/>
        </p:nvSpPr>
        <p:spPr>
          <a:xfrm>
            <a:off x="284794" y="154615"/>
            <a:ext cx="1180967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信息经文：</a:t>
            </a:r>
          </a:p>
          <a:p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5:1 (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但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有一个人，名叫亚拿尼亚，同他的妻子撒非喇卖了田产，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5:2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把价银私自留下几分，他的妻子也知道，其余的几分拿来放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在使徒脚前。</a:t>
            </a:r>
          </a:p>
          <a:p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E3CCF-EED8-0503-D40F-2A8A66FFE42F}"/>
              </a:ext>
            </a:extLst>
          </p:cNvPr>
          <p:cNvSpPr/>
          <p:nvPr/>
        </p:nvSpPr>
        <p:spPr>
          <a:xfrm>
            <a:off x="2570480" y="151830"/>
            <a:ext cx="7546914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真誠慕善工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虛偽得美名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3173D-9AF9-9D06-9075-B1AF60075715}"/>
              </a:ext>
            </a:extLst>
          </p:cNvPr>
          <p:cNvSpPr/>
          <p:nvPr/>
        </p:nvSpPr>
        <p:spPr>
          <a:xfrm>
            <a:off x="2428240" y="1519348"/>
            <a:ext cx="1625600" cy="5464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06587-CC51-E851-9172-512E78A54937}"/>
              </a:ext>
            </a:extLst>
          </p:cNvPr>
          <p:cNvSpPr/>
          <p:nvPr/>
        </p:nvSpPr>
        <p:spPr>
          <a:xfrm>
            <a:off x="5283200" y="1574147"/>
            <a:ext cx="2854962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70E30-1A89-4033-C81B-D958BBB72A87}"/>
              </a:ext>
            </a:extLst>
          </p:cNvPr>
          <p:cNvSpPr/>
          <p:nvPr/>
        </p:nvSpPr>
        <p:spPr>
          <a:xfrm>
            <a:off x="1198880" y="1005840"/>
            <a:ext cx="843280" cy="406400"/>
          </a:xfrm>
          <a:prstGeom prst="rect">
            <a:avLst/>
          </a:prstGeom>
          <a:solidFill>
            <a:srgbClr val="D5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A7A6EA0-50CC-986A-4CED-41D2883D5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086038"/>
              </p:ext>
            </p:extLst>
          </p:nvPr>
        </p:nvGraphicFramePr>
        <p:xfrm>
          <a:off x="751840" y="2776973"/>
          <a:ext cx="10830560" cy="3598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240">
                  <a:extLst>
                    <a:ext uri="{9D8B030D-6E8A-4147-A177-3AD203B41FA5}">
                      <a16:colId xmlns:a16="http://schemas.microsoft.com/office/drawing/2014/main" val="942123884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1901120014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4016535763"/>
                    </a:ext>
                  </a:extLst>
                </a:gridCol>
              </a:tblGrid>
              <a:tr h="599779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真誠慕善工</a:t>
                      </a:r>
                      <a:endParaRPr lang="en-US" sz="32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虛偽得美名</a:t>
                      </a:r>
                      <a:endParaRPr lang="en-US" sz="32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974096"/>
                  </a:ext>
                </a:extLst>
              </a:tr>
              <a:tr h="59977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心意</a:t>
                      </a:r>
                      <a:endParaRPr lang="en-US" sz="32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信的人一心一意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夫妻同心</a:t>
                      </a:r>
                      <a:endParaRPr lang="en-US" sz="3200" b="1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368940"/>
                  </a:ext>
                </a:extLst>
              </a:tr>
              <a:tr h="5997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物品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共同屬大家、公用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私自</a:t>
                      </a:r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扣留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495578"/>
                  </a:ext>
                </a:extLst>
              </a:tr>
              <a:tr h="59977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需用</a:t>
                      </a:r>
                      <a:endParaRPr lang="en-US" sz="32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分给各人、愛人如己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分给各人、愛人為己</a:t>
                      </a:r>
                      <a:endParaRPr lang="en-US" sz="3200" b="1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941"/>
                  </a:ext>
                </a:extLst>
              </a:tr>
              <a:tr h="59977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使徒称</a:t>
                      </a:r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讚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侍奉的自然結果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侍奉的目的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000704"/>
                  </a:ext>
                </a:extLst>
              </a:tr>
              <a:tr h="59977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愛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真誠 </a:t>
                      </a:r>
                      <a:r>
                        <a:rPr lang="en-US" altLang="zh-CN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神</a:t>
                      </a:r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所喜悅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虛偽 </a:t>
                      </a:r>
                      <a:r>
                        <a:rPr lang="en-US" altLang="zh-CN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 </a:t>
                      </a:r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神所</a:t>
                      </a:r>
                      <a:r>
                        <a:rPr lang="zh-TW" altLang="en-US" sz="3200" b="1" dirty="0">
                          <a:solidFill>
                            <a:srgbClr val="0000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厭惡</a:t>
                      </a:r>
                      <a:endParaRPr lang="zh-CN" altLang="en-US" sz="3200" b="1" dirty="0">
                        <a:solidFill>
                          <a:srgbClr val="0000FF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62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7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7ED4-8D9B-8C59-F8B9-2D94C9863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CB77D7-8E98-1ADD-9637-A6544757E9B1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923E2-2EBD-D2E3-B907-901236E2E880}"/>
              </a:ext>
            </a:extLst>
          </p:cNvPr>
          <p:cNvSpPr txBox="1"/>
          <p:nvPr/>
        </p:nvSpPr>
        <p:spPr>
          <a:xfrm>
            <a:off x="284794" y="154615"/>
            <a:ext cx="1180967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虛偽得美名</a:t>
            </a:r>
            <a:endParaRPr lang="en-US" altLang="zh-TW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亞拿尼亞的問題 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不是他留下部分錢，而是他「假裝」全然奉獻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渴望像巴拿巴得人的稱讚，卻不願付出相同的代價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但就算付出同樣的代價，若只渴望得人稱讚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白費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13:3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我若将所有的周济穷人，又舍己身叫人焚烧，却没有爱，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仍然与我无益。</a:t>
            </a: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13:4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爱是恒久忍耐，又有恩慈；爱是不嫉妒；爱是不自夸，不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张狂，</a:t>
            </a: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13:5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不做害羞的事，不求自己的益处，不轻易发怒，不计算人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的恶，</a:t>
            </a: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13:6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不喜欢不义，只喜欢真理；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哥林多前書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F4A11-FD39-E8BA-9C64-87EAE283D316}"/>
              </a:ext>
            </a:extLst>
          </p:cNvPr>
          <p:cNvSpPr/>
          <p:nvPr/>
        </p:nvSpPr>
        <p:spPr>
          <a:xfrm>
            <a:off x="2570480" y="151830"/>
            <a:ext cx="5902960" cy="546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BA1A51-B01E-8BDD-B493-9E078C40F12F}"/>
              </a:ext>
            </a:extLst>
          </p:cNvPr>
          <p:cNvSpPr/>
          <p:nvPr/>
        </p:nvSpPr>
        <p:spPr>
          <a:xfrm>
            <a:off x="239855" y="3017520"/>
            <a:ext cx="11712290" cy="368586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785B8-E45C-9DD9-83CA-D1DD24F8AA89}"/>
              </a:ext>
            </a:extLst>
          </p:cNvPr>
          <p:cNvSpPr/>
          <p:nvPr/>
        </p:nvSpPr>
        <p:spPr>
          <a:xfrm>
            <a:off x="2570480" y="3017520"/>
            <a:ext cx="130048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0CC79-251D-7954-8B02-5BECA621E7CB}"/>
              </a:ext>
            </a:extLst>
          </p:cNvPr>
          <p:cNvSpPr/>
          <p:nvPr/>
        </p:nvSpPr>
        <p:spPr>
          <a:xfrm>
            <a:off x="5892800" y="3017520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19630EF3-78A6-B06F-AC1B-F10C4CC0EA9E}"/>
              </a:ext>
            </a:extLst>
          </p:cNvPr>
          <p:cNvSpPr/>
          <p:nvPr/>
        </p:nvSpPr>
        <p:spPr>
          <a:xfrm>
            <a:off x="10580622" y="2743200"/>
            <a:ext cx="961137" cy="1038713"/>
          </a:xfrm>
          <a:prstGeom prst="irregularSeal1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A61F0-5025-E744-7FDD-7B45652BAA62}"/>
              </a:ext>
            </a:extLst>
          </p:cNvPr>
          <p:cNvSpPr/>
          <p:nvPr/>
        </p:nvSpPr>
        <p:spPr>
          <a:xfrm>
            <a:off x="2245360" y="4978400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26F43-510B-388E-C020-740C2FF423C2}"/>
              </a:ext>
            </a:extLst>
          </p:cNvPr>
          <p:cNvSpPr/>
          <p:nvPr/>
        </p:nvSpPr>
        <p:spPr>
          <a:xfrm>
            <a:off x="4709160" y="4978400"/>
            <a:ext cx="247396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163F19-D8B2-2400-A9D1-93A3814F2B4E}"/>
              </a:ext>
            </a:extLst>
          </p:cNvPr>
          <p:cNvSpPr/>
          <p:nvPr/>
        </p:nvSpPr>
        <p:spPr>
          <a:xfrm>
            <a:off x="1838960" y="5974253"/>
            <a:ext cx="162560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82452F-04D7-CC1C-F9B4-20D56474C5E0}"/>
              </a:ext>
            </a:extLst>
          </p:cNvPr>
          <p:cNvSpPr/>
          <p:nvPr/>
        </p:nvSpPr>
        <p:spPr>
          <a:xfrm>
            <a:off x="5080000" y="5936007"/>
            <a:ext cx="904240" cy="436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0715A0-9444-2BB7-DAAC-961084FB3BA3}"/>
              </a:ext>
            </a:extLst>
          </p:cNvPr>
          <p:cNvSpPr/>
          <p:nvPr/>
        </p:nvSpPr>
        <p:spPr>
          <a:xfrm>
            <a:off x="3698240" y="4484662"/>
            <a:ext cx="2042160" cy="442933"/>
          </a:xfrm>
          <a:custGeom>
            <a:avLst/>
            <a:gdLst>
              <a:gd name="connsiteX0" fmla="*/ 0 w 1503680"/>
              <a:gd name="connsiteY0" fmla="*/ 0 h 436880"/>
              <a:gd name="connsiteX1" fmla="*/ 1503680 w 1503680"/>
              <a:gd name="connsiteY1" fmla="*/ 0 h 436880"/>
              <a:gd name="connsiteX2" fmla="*/ 1503680 w 1503680"/>
              <a:gd name="connsiteY2" fmla="*/ 436880 h 436880"/>
              <a:gd name="connsiteX3" fmla="*/ 0 w 1503680"/>
              <a:gd name="connsiteY3" fmla="*/ 436880 h 436880"/>
              <a:gd name="connsiteX4" fmla="*/ 0 w 1503680"/>
              <a:gd name="connsiteY4" fmla="*/ 0 h 436880"/>
              <a:gd name="connsiteX0" fmla="*/ 193040 w 1696720"/>
              <a:gd name="connsiteY0" fmla="*/ 0 h 477520"/>
              <a:gd name="connsiteX1" fmla="*/ 1696720 w 1696720"/>
              <a:gd name="connsiteY1" fmla="*/ 0 h 477520"/>
              <a:gd name="connsiteX2" fmla="*/ 1696720 w 1696720"/>
              <a:gd name="connsiteY2" fmla="*/ 436880 h 477520"/>
              <a:gd name="connsiteX3" fmla="*/ 0 w 1696720"/>
              <a:gd name="connsiteY3" fmla="*/ 477520 h 477520"/>
              <a:gd name="connsiteX4" fmla="*/ 193040 w 1696720"/>
              <a:gd name="connsiteY4" fmla="*/ 0 h 477520"/>
              <a:gd name="connsiteX0" fmla="*/ 375920 w 1696720"/>
              <a:gd name="connsiteY0" fmla="*/ 71120 h 477520"/>
              <a:gd name="connsiteX1" fmla="*/ 1696720 w 1696720"/>
              <a:gd name="connsiteY1" fmla="*/ 0 h 477520"/>
              <a:gd name="connsiteX2" fmla="*/ 1696720 w 1696720"/>
              <a:gd name="connsiteY2" fmla="*/ 436880 h 477520"/>
              <a:gd name="connsiteX3" fmla="*/ 0 w 1696720"/>
              <a:gd name="connsiteY3" fmla="*/ 477520 h 477520"/>
              <a:gd name="connsiteX4" fmla="*/ 375920 w 1696720"/>
              <a:gd name="connsiteY4" fmla="*/ 71120 h 477520"/>
              <a:gd name="connsiteX0" fmla="*/ 556197 w 1876997"/>
              <a:gd name="connsiteY0" fmla="*/ 71120 h 555256"/>
              <a:gd name="connsiteX1" fmla="*/ 1876997 w 1876997"/>
              <a:gd name="connsiteY1" fmla="*/ 0 h 555256"/>
              <a:gd name="connsiteX2" fmla="*/ 1876997 w 1876997"/>
              <a:gd name="connsiteY2" fmla="*/ 436880 h 555256"/>
              <a:gd name="connsiteX3" fmla="*/ 0 w 1876997"/>
              <a:gd name="connsiteY3" fmla="*/ 555256 h 555256"/>
              <a:gd name="connsiteX4" fmla="*/ 556197 w 1876997"/>
              <a:gd name="connsiteY4" fmla="*/ 71120 h 555256"/>
              <a:gd name="connsiteX0" fmla="*/ 556197 w 2131505"/>
              <a:gd name="connsiteY0" fmla="*/ 71120 h 555256"/>
              <a:gd name="connsiteX1" fmla="*/ 1876997 w 2131505"/>
              <a:gd name="connsiteY1" fmla="*/ 0 h 555256"/>
              <a:gd name="connsiteX2" fmla="*/ 2131505 w 2131505"/>
              <a:gd name="connsiteY2" fmla="*/ 436880 h 555256"/>
              <a:gd name="connsiteX3" fmla="*/ 0 w 2131505"/>
              <a:gd name="connsiteY3" fmla="*/ 555256 h 555256"/>
              <a:gd name="connsiteX4" fmla="*/ 556197 w 2131505"/>
              <a:gd name="connsiteY4" fmla="*/ 71120 h 555256"/>
              <a:gd name="connsiteX0" fmla="*/ 556197 w 2131505"/>
              <a:gd name="connsiteY0" fmla="*/ 0 h 484136"/>
              <a:gd name="connsiteX1" fmla="*/ 1728534 w 2131505"/>
              <a:gd name="connsiteY1" fmla="*/ 6616 h 484136"/>
              <a:gd name="connsiteX2" fmla="*/ 2131505 w 2131505"/>
              <a:gd name="connsiteY2" fmla="*/ 365760 h 484136"/>
              <a:gd name="connsiteX3" fmla="*/ 0 w 2131505"/>
              <a:gd name="connsiteY3" fmla="*/ 484136 h 484136"/>
              <a:gd name="connsiteX4" fmla="*/ 556197 w 2131505"/>
              <a:gd name="connsiteY4" fmla="*/ 0 h 48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505" h="484136">
                <a:moveTo>
                  <a:pt x="556197" y="0"/>
                </a:moveTo>
                <a:lnTo>
                  <a:pt x="1728534" y="6616"/>
                </a:lnTo>
                <a:lnTo>
                  <a:pt x="2131505" y="365760"/>
                </a:lnTo>
                <a:lnTo>
                  <a:pt x="0" y="484136"/>
                </a:lnTo>
                <a:lnTo>
                  <a:pt x="556197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虛偽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7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40D7-8F87-759C-6FA9-69CF3EE3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CF8827-C390-56D1-5A09-FB8BEEB3623F}"/>
              </a:ext>
            </a:extLst>
          </p:cNvPr>
          <p:cNvSpPr/>
          <p:nvPr/>
        </p:nvSpPr>
        <p:spPr>
          <a:xfrm>
            <a:off x="97536" y="85344"/>
            <a:ext cx="11997084" cy="6698914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0DE44-F00E-B0DD-7B16-F82279B98B35}"/>
              </a:ext>
            </a:extLst>
          </p:cNvPr>
          <p:cNvSpPr txBox="1"/>
          <p:nvPr/>
        </p:nvSpPr>
        <p:spPr>
          <a:xfrm>
            <a:off x="284794" y="154615"/>
            <a:ext cx="1180967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信息反思：</a:t>
            </a:r>
            <a:endParaRPr lang="en-US" altLang="zh-TW" sz="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神不是看我們做了多少，而是看我們內心的真誠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	</a:t>
            </a: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Q: 1)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我是否真誠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還是讓人看見的表面功夫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2)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我是否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在教會中尋求人的讚美、榮耀，而非神喜悅？</a:t>
            </a:r>
          </a:p>
          <a:p>
            <a:pPr lvl="1"/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Arthur Conan Doyle : Sherlock Holmes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《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福爾摩斯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》</a:t>
            </a: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	 ---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「一切都暴露了，趕緊逃走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!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aiTi" panose="02010609060101010101" pitchFamily="49" charset="-122"/>
              </a:rPr>
              <a:t>」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5FE9DD-DF59-CB39-D992-B4922DC5C4AC}"/>
              </a:ext>
            </a:extLst>
          </p:cNvPr>
          <p:cNvSpPr/>
          <p:nvPr/>
        </p:nvSpPr>
        <p:spPr>
          <a:xfrm>
            <a:off x="508000" y="4488505"/>
            <a:ext cx="10830560" cy="20929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真誠的信仰不是重擔 </a:t>
            </a:r>
            <a:r>
              <a:rPr lang="en-US" altLang="zh-TW" sz="32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真理使我們自由</a:t>
            </a:r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不用假裝、不用比較</a:t>
            </a:r>
            <a:endParaRPr lang="en-US" altLang="zh-TW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只要單單討神喜悅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29037</TotalTime>
  <Words>2528</Words>
  <Application>Microsoft Office PowerPoint</Application>
  <PresentationFormat>Widescreen</PresentationFormat>
  <Paragraphs>179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DFKai-SB</vt:lpstr>
      <vt:lpstr>duanningmaobixingsu</vt:lpstr>
      <vt:lpstr>KaiTi</vt:lpstr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怎會如此？</vt:lpstr>
      <vt:lpstr>怎會如此?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 Lien Chen</dc:creator>
  <cp:lastModifiedBy>Pai Lien Chen</cp:lastModifiedBy>
  <cp:revision>323</cp:revision>
  <dcterms:created xsi:type="dcterms:W3CDTF">2019-12-21T16:24:31Z</dcterms:created>
  <dcterms:modified xsi:type="dcterms:W3CDTF">2025-08-30T13:07:20Z</dcterms:modified>
</cp:coreProperties>
</file>