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6858000" cx="12192000"/>
  <p:notesSz cx="6858000" cy="9144000"/>
  <p:embeddedFontLst>
    <p:embeddedFont>
      <p:font typeface="Constantia"/>
      <p:regular r:id="rId25"/>
      <p:bold r:id="rId26"/>
      <p:italic r:id="rId27"/>
      <p:boldItalic r:id="rId28"/>
    </p:embeddedFont>
    <p:embeddedFont>
      <p:font typeface="Corbel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33" roundtripDataSignature="AMtx7mhUHOhpvrMpN5sMGxEEWiD74HVQN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Constantia-bold.fntdata"/><Relationship Id="rId25" Type="http://schemas.openxmlformats.org/officeDocument/2006/relationships/font" Target="fonts/Constantia-regular.fntdata"/><Relationship Id="rId28" Type="http://schemas.openxmlformats.org/officeDocument/2006/relationships/font" Target="fonts/Constantia-boldItalic.fntdata"/><Relationship Id="rId27" Type="http://schemas.openxmlformats.org/officeDocument/2006/relationships/font" Target="fonts/Constantia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Corbel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Corbel-italic.fntdata"/><Relationship Id="rId30" Type="http://schemas.openxmlformats.org/officeDocument/2006/relationships/font" Target="fonts/Corbel-bold.fntdata"/><Relationship Id="rId11" Type="http://schemas.openxmlformats.org/officeDocument/2006/relationships/slide" Target="slides/slide5.xml"/><Relationship Id="rId33" Type="http://customschemas.google.com/relationships/presentationmetadata" Target="metadata"/><Relationship Id="rId10" Type="http://schemas.openxmlformats.org/officeDocument/2006/relationships/slide" Target="slides/slide4.xml"/><Relationship Id="rId32" Type="http://schemas.openxmlformats.org/officeDocument/2006/relationships/font" Target="fonts/Corbel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2" name="Google Shape;62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2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3" name="Google Shape;123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3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9" name="Google Shape;129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3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35" name="Google Shape;135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3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42" name="Google Shape;142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3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48" name="Google Shape;148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3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54" name="Google Shape;154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3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60" name="Google Shape;160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4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66" name="Google Shape;166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4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72" name="Google Shape;172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智打</a:t>
            </a:r>
            <a:endParaRPr/>
          </a:p>
        </p:txBody>
      </p:sp>
      <p:sp>
        <p:nvSpPr>
          <p:cNvPr id="173" name="Google Shape;173;p4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8" name="Google Shape;68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2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4" name="Google Shape;74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2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1" name="Google Shape;81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8" name="Google Shape;88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95" name="Google Shape;95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3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02" name="Google Shape;102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3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09" name="Google Shape;109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3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16" name="Google Shape;116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3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7"/>
          <p:cNvSpPr txBox="1"/>
          <p:nvPr>
            <p:ph type="ctrTitle"/>
          </p:nvPr>
        </p:nvSpPr>
        <p:spPr>
          <a:xfrm>
            <a:off x="711200" y="1371600"/>
            <a:ext cx="10468864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18275" wrap="square" tIns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5600"/>
              <a:buFont typeface="Calibri"/>
              <a:buNone/>
              <a:defRPr b="1" sz="5600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57"/>
          <p:cNvSpPr txBox="1"/>
          <p:nvPr>
            <p:ph idx="1" type="subTitle"/>
          </p:nvPr>
        </p:nvSpPr>
        <p:spPr>
          <a:xfrm>
            <a:off x="711200" y="3228536"/>
            <a:ext cx="10472928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18275" wrap="square" tIns="45700">
            <a:noAutofit/>
          </a:bodyPr>
          <a:lstStyle>
            <a:lvl1pPr lvl="0" marR="45720" algn="r">
              <a:spcBef>
                <a:spcPts val="520"/>
              </a:spcBef>
              <a:spcAft>
                <a:spcPts val="0"/>
              </a:spcAft>
              <a:buSzPts val="247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3" name="Google Shape;23;p57"/>
          <p:cNvSpPr txBox="1"/>
          <p:nvPr>
            <p:ph idx="10" type="dt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1EAEE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57"/>
          <p:cNvSpPr txBox="1"/>
          <p:nvPr>
            <p:ph idx="11" type="ftr"/>
          </p:nvPr>
        </p:nvSpPr>
        <p:spPr>
          <a:xfrm>
            <a:off x="3556000" y="6356353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1EAEE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7"/>
          <p:cNvSpPr txBox="1"/>
          <p:nvPr>
            <p:ph idx="12" type="sldNum"/>
          </p:nvPr>
        </p:nvSpPr>
        <p:spPr>
          <a:xfrm>
            <a:off x="10566400" y="6356353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D1EAE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D1EAE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D1EAE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D1EAE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D1EAE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D1EAE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D1EAE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D1EAE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D1EAE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3"/>
          <p:cNvSpPr txBox="1"/>
          <p:nvPr>
            <p:ph idx="10" type="dt"/>
          </p:nvPr>
        </p:nvSpPr>
        <p:spPr>
          <a:xfrm>
            <a:off x="8636000" y="641667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3"/>
          <p:cNvSpPr txBox="1"/>
          <p:nvPr>
            <p:ph idx="11" type="ftr"/>
          </p:nvPr>
        </p:nvSpPr>
        <p:spPr>
          <a:xfrm>
            <a:off x="1219200" y="6416676"/>
            <a:ext cx="7416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3"/>
          <p:cNvSpPr txBox="1"/>
          <p:nvPr>
            <p:ph idx="12" type="sldNum"/>
          </p:nvPr>
        </p:nvSpPr>
        <p:spPr>
          <a:xfrm>
            <a:off x="11480800" y="6416676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4"/>
          <p:cNvSpPr txBox="1"/>
          <p:nvPr>
            <p:ph idx="10" type="dt"/>
          </p:nvPr>
        </p:nvSpPr>
        <p:spPr>
          <a:xfrm>
            <a:off x="8636000" y="641667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4"/>
          <p:cNvSpPr txBox="1"/>
          <p:nvPr>
            <p:ph idx="11" type="ftr"/>
          </p:nvPr>
        </p:nvSpPr>
        <p:spPr>
          <a:xfrm>
            <a:off x="1219200" y="6416676"/>
            <a:ext cx="7416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4"/>
          <p:cNvSpPr txBox="1"/>
          <p:nvPr>
            <p:ph idx="12" type="sldNum"/>
          </p:nvPr>
        </p:nvSpPr>
        <p:spPr>
          <a:xfrm>
            <a:off x="11480800" y="6416676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" name="Google Shape;49;p64"/>
          <p:cNvSpPr/>
          <p:nvPr/>
        </p:nvSpPr>
        <p:spPr>
          <a:xfrm>
            <a:off x="0" y="-1"/>
            <a:ext cx="487680" cy="685445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0" name="Google Shape;50;p64"/>
          <p:cNvSpPr/>
          <p:nvPr/>
        </p:nvSpPr>
        <p:spPr>
          <a:xfrm>
            <a:off x="412744" y="680477"/>
            <a:ext cx="60960" cy="36576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1" name="Google Shape;51;p64"/>
          <p:cNvSpPr/>
          <p:nvPr/>
        </p:nvSpPr>
        <p:spPr>
          <a:xfrm>
            <a:off x="358764" y="680477"/>
            <a:ext cx="36576" cy="36576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2" name="Google Shape;52;p64"/>
          <p:cNvSpPr/>
          <p:nvPr/>
        </p:nvSpPr>
        <p:spPr>
          <a:xfrm>
            <a:off x="333360" y="680477"/>
            <a:ext cx="12192" cy="36576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3" name="Google Shape;53;p64"/>
          <p:cNvSpPr/>
          <p:nvPr/>
        </p:nvSpPr>
        <p:spPr>
          <a:xfrm>
            <a:off x="295691" y="680477"/>
            <a:ext cx="12192" cy="36576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4" name="Google Shape;54;p64"/>
          <p:cNvSpPr txBox="1"/>
          <p:nvPr>
            <p:ph type="ctrTitle"/>
          </p:nvPr>
        </p:nvSpPr>
        <p:spPr>
          <a:xfrm>
            <a:off x="1219200" y="4343400"/>
            <a:ext cx="10363200" cy="19751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9144" algn="l"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4000"/>
              <a:buFont typeface="Consolas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64"/>
          <p:cNvSpPr txBox="1"/>
          <p:nvPr>
            <p:ph idx="1" type="subTitle"/>
          </p:nvPr>
        </p:nvSpPr>
        <p:spPr>
          <a:xfrm>
            <a:off x="1219200" y="2834640"/>
            <a:ext cx="10363200" cy="1508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10057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9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62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6" name="Google Shape;56;p64"/>
          <p:cNvSpPr/>
          <p:nvPr/>
        </p:nvSpPr>
        <p:spPr>
          <a:xfrm>
            <a:off x="340388" y="5047394"/>
            <a:ext cx="97536" cy="1691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7" name="Google Shape;57;p64"/>
          <p:cNvSpPr/>
          <p:nvPr/>
        </p:nvSpPr>
        <p:spPr>
          <a:xfrm>
            <a:off x="340388" y="4796819"/>
            <a:ext cx="97536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8" name="Google Shape;58;p64"/>
          <p:cNvSpPr/>
          <p:nvPr/>
        </p:nvSpPr>
        <p:spPr>
          <a:xfrm>
            <a:off x="340388" y="4637685"/>
            <a:ext cx="97536" cy="13716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9" name="Google Shape;59;p64"/>
          <p:cNvSpPr/>
          <p:nvPr/>
        </p:nvSpPr>
        <p:spPr>
          <a:xfrm>
            <a:off x="340388" y="4542559"/>
            <a:ext cx="97536" cy="731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 amt="55000"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5"/>
          <p:cNvSpPr/>
          <p:nvPr/>
        </p:nvSpPr>
        <p:spPr>
          <a:xfrm>
            <a:off x="-12700" y="-7938"/>
            <a:ext cx="12217400" cy="1041401"/>
          </a:xfrm>
          <a:custGeom>
            <a:rect b="b" l="l" r="r" t="t"/>
            <a:pathLst>
              <a:path extrusionOk="0" h="656" w="5772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1" name="Google Shape;11;p55"/>
          <p:cNvSpPr/>
          <p:nvPr/>
        </p:nvSpPr>
        <p:spPr>
          <a:xfrm>
            <a:off x="5842000" y="-7938"/>
            <a:ext cx="6350000" cy="638176"/>
          </a:xfrm>
          <a:custGeom>
            <a:rect b="b" l="l" r="r" t="t"/>
            <a:pathLst>
              <a:path extrusionOk="0" h="595" w="300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2" name="Google Shape;12;p55"/>
          <p:cNvSpPr txBox="1"/>
          <p:nvPr>
            <p:ph type="title"/>
          </p:nvPr>
        </p:nvSpPr>
        <p:spPr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000" u="none" cap="none" strike="noStrike">
                <a:solidFill>
                  <a:schemeClr val="lt2"/>
                </a:solidFill>
                <a:latin typeface="SimSun"/>
                <a:ea typeface="SimSun"/>
                <a:cs typeface="SimSun"/>
                <a:sym typeface="SimSu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55"/>
          <p:cNvSpPr txBox="1"/>
          <p:nvPr>
            <p:ph idx="1" type="body"/>
          </p:nvPr>
        </p:nvSpPr>
        <p:spPr>
          <a:xfrm>
            <a:off x="609600" y="1935166"/>
            <a:ext cx="10972800" cy="438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5445" lvl="0" marL="457200" marR="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⚫"/>
              <a:defRPr b="1" i="0" sz="2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5814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b="1" i="0" sz="2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21944" lvl="2" marL="13716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b="1" i="0" sz="21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1115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300"/>
              <a:buFont typeface="Noto Sans Symbols"/>
              <a:buChar char="⚫"/>
              <a:defRPr b="1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⚫"/>
              <a:defRPr b="1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4" name="Google Shape;14;p55"/>
          <p:cNvSpPr txBox="1"/>
          <p:nvPr>
            <p:ph idx="10" type="dt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5" name="Google Shape;15;p55"/>
          <p:cNvSpPr txBox="1"/>
          <p:nvPr>
            <p:ph idx="11" type="ftr"/>
          </p:nvPr>
        </p:nvSpPr>
        <p:spPr>
          <a:xfrm>
            <a:off x="3556000" y="6356353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6" name="Google Shape;16;p55"/>
          <p:cNvSpPr txBox="1"/>
          <p:nvPr>
            <p:ph idx="12" type="sldNum"/>
          </p:nvPr>
        </p:nvSpPr>
        <p:spPr>
          <a:xfrm>
            <a:off x="10566400" y="6356353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7" name="Google Shape;17;p55"/>
          <p:cNvGrpSpPr/>
          <p:nvPr/>
        </p:nvGrpSpPr>
        <p:grpSpPr>
          <a:xfrm>
            <a:off x="-39101" y="-14808"/>
            <a:ext cx="12264293" cy="1083716"/>
            <a:chOff x="-29322" y="-1971"/>
            <a:chExt cx="9198255" cy="1086266"/>
          </a:xfrm>
        </p:grpSpPr>
        <p:sp>
          <p:nvSpPr>
            <p:cNvPr id="18" name="Google Shape;18;p55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rect b="b" l="l" r="r" t="t"/>
              <a:pathLst>
                <a:path extrusionOk="0" h="1055" w="5772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cap="flat" cmpd="sng" w="10775">
              <a:solidFill>
                <a:srgbClr val="09B6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" name="Google Shape;19;p55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rect b="b" l="l" r="r" t="t"/>
              <a:pathLst>
                <a:path extrusionOk="0" h="854" w="5766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dk1"/>
            </a:gs>
            <a:gs pos="65000">
              <a:schemeClr val="dk1"/>
            </a:gs>
            <a:gs pos="100000">
              <a:srgbClr val="5676AA"/>
            </a:gs>
          </a:gsLst>
          <a:lin ang="5400000" scaled="0"/>
        </a:gra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2"/>
          <p:cNvSpPr/>
          <p:nvPr/>
        </p:nvSpPr>
        <p:spPr>
          <a:xfrm>
            <a:off x="0" y="-1"/>
            <a:ext cx="487680" cy="685445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" name="Google Shape;28;p62"/>
          <p:cNvSpPr/>
          <p:nvPr/>
        </p:nvSpPr>
        <p:spPr>
          <a:xfrm>
            <a:off x="340388" y="5047394"/>
            <a:ext cx="97536" cy="1691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" name="Google Shape;29;p62"/>
          <p:cNvSpPr/>
          <p:nvPr/>
        </p:nvSpPr>
        <p:spPr>
          <a:xfrm>
            <a:off x="340388" y="4796819"/>
            <a:ext cx="97536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" name="Google Shape;30;p62"/>
          <p:cNvSpPr/>
          <p:nvPr/>
        </p:nvSpPr>
        <p:spPr>
          <a:xfrm>
            <a:off x="340388" y="4637685"/>
            <a:ext cx="97536" cy="13716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" name="Google Shape;31;p62"/>
          <p:cNvSpPr/>
          <p:nvPr/>
        </p:nvSpPr>
        <p:spPr>
          <a:xfrm>
            <a:off x="340388" y="4542559"/>
            <a:ext cx="97536" cy="731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" name="Google Shape;32;p62"/>
          <p:cNvSpPr/>
          <p:nvPr/>
        </p:nvSpPr>
        <p:spPr>
          <a:xfrm>
            <a:off x="412744" y="680477"/>
            <a:ext cx="60960" cy="36576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" name="Google Shape;33;p62"/>
          <p:cNvSpPr/>
          <p:nvPr/>
        </p:nvSpPr>
        <p:spPr>
          <a:xfrm>
            <a:off x="358764" y="680477"/>
            <a:ext cx="36576" cy="36576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" name="Google Shape;34;p62"/>
          <p:cNvSpPr/>
          <p:nvPr/>
        </p:nvSpPr>
        <p:spPr>
          <a:xfrm>
            <a:off x="333360" y="680477"/>
            <a:ext cx="12192" cy="36576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" name="Google Shape;35;p62"/>
          <p:cNvSpPr/>
          <p:nvPr/>
        </p:nvSpPr>
        <p:spPr>
          <a:xfrm>
            <a:off x="295691" y="680477"/>
            <a:ext cx="12192" cy="36576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" name="Google Shape;36;p62"/>
          <p:cNvSpPr txBox="1"/>
          <p:nvPr>
            <p:ph type="title"/>
          </p:nvPr>
        </p:nvSpPr>
        <p:spPr>
          <a:xfrm>
            <a:off x="1219200" y="512064"/>
            <a:ext cx="10363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4000"/>
              <a:buFont typeface="Consolas"/>
              <a:buNone/>
              <a:defRPr b="0" i="0" sz="4000" u="none" cap="none" strike="noStrike">
                <a:solidFill>
                  <a:srgbClr val="C1EDFF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7" name="Google Shape;37;p62"/>
          <p:cNvSpPr txBox="1"/>
          <p:nvPr>
            <p:ph idx="1" type="body"/>
          </p:nvPr>
        </p:nvSpPr>
        <p:spPr>
          <a:xfrm>
            <a:off x="1219200" y="1783560"/>
            <a:ext cx="10363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9575" lvl="0" marL="457200" marR="0" rtl="0" algn="l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850"/>
              <a:buFont typeface="Noto Sans Symbols"/>
              <a:buChar char="▪"/>
              <a:defRPr b="0" i="0" sz="3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77190" lvl="1" marL="914400" marR="0" rtl="0" algn="l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340"/>
              <a:buFont typeface="Noto Sans Symbols"/>
              <a:buChar char="🢭"/>
              <a:defRPr b="0" i="0" sz="2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■"/>
              <a:defRPr b="0" i="0" sz="2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68300" lvl="3" marL="1828800" marR="0" rtl="0" algn="l">
              <a:spcBef>
                <a:spcPts val="44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Noto Sans Symbols"/>
              <a:buChar char="🢝"/>
              <a:defRPr b="0" i="0" sz="2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38" name="Google Shape;38;p62"/>
          <p:cNvSpPr txBox="1"/>
          <p:nvPr>
            <p:ph idx="10" type="dt"/>
          </p:nvPr>
        </p:nvSpPr>
        <p:spPr>
          <a:xfrm>
            <a:off x="8636000" y="641667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9" name="Google Shape;39;p62"/>
          <p:cNvSpPr txBox="1"/>
          <p:nvPr>
            <p:ph idx="11" type="ftr"/>
          </p:nvPr>
        </p:nvSpPr>
        <p:spPr>
          <a:xfrm>
            <a:off x="1219200" y="6416676"/>
            <a:ext cx="7416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0" name="Google Shape;40;p62"/>
          <p:cNvSpPr txBox="1"/>
          <p:nvPr>
            <p:ph idx="12" type="sldNum"/>
          </p:nvPr>
        </p:nvSpPr>
        <p:spPr>
          <a:xfrm>
            <a:off x="11480800" y="6416676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  <p:sldLayoutId id="2147483652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5"/>
          <p:cNvSpPr txBox="1"/>
          <p:nvPr/>
        </p:nvSpPr>
        <p:spPr>
          <a:xfrm>
            <a:off x="1524000" y="0"/>
            <a:ext cx="9144000" cy="6247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63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63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63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63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635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啟示錄三章 14-22 </a:t>
            </a:r>
            <a:endParaRPr b="0" i="0" sz="4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635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635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老底嘉教會---罪重恩更濃</a:t>
            </a:r>
            <a:endParaRPr b="0" i="0" sz="4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63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63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63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63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                           陳家榮牧師</a:t>
            </a:r>
            <a:endParaRPr b="0" i="0" sz="3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4"/>
          <p:cNvSpPr txBox="1"/>
          <p:nvPr/>
        </p:nvSpPr>
        <p:spPr>
          <a:xfrm>
            <a:off x="1600200" y="0"/>
            <a:ext cx="8839200" cy="6571030"/>
          </a:xfrm>
          <a:prstGeom prst="rect">
            <a:avLst/>
          </a:prstGeom>
          <a:noFill/>
          <a:ln cap="flat" cmpd="sng" w="9525">
            <a:solidFill>
              <a:srgbClr val="FF33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『你要寫信給老底嘉教會的使者，說，那為阿們的，為誠信真實見證的，在神創造萬物之上為元首的，說，我知道你的行為，你也不冷也不熱。我巴不得你或冷或熱。你既如溫水，也不冷也不熱，所以我必從我口中把你吐出去。</a:t>
            </a:r>
            <a:endParaRPr sz="3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你說，我是富足，已經發了財，一樣都不缺。 卻不知道你是那困苦，可憐，貧窮，瞎眼，赤身的。我勸你向我買火煉的金子，叫你富足。又買白衣穿上，叫你赤身的羞恥不露出來。又買眼藥擦你的眼睛，使你能看見。凡我所疼愛的，我就責備管教他。所以你要發熱心，也要悔改。看哪，我站在門外叩門，若有聽見我聲音就開門的，我要進到他那裏去，我與他，他與我一同坐席。』</a:t>
            </a:r>
            <a:endParaRPr sz="3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5"/>
          <p:cNvSpPr txBox="1"/>
          <p:nvPr/>
        </p:nvSpPr>
        <p:spPr>
          <a:xfrm>
            <a:off x="1600200" y="1"/>
            <a:ext cx="8915400" cy="2139047"/>
          </a:xfrm>
          <a:prstGeom prst="rect">
            <a:avLst/>
          </a:prstGeom>
          <a:noFill/>
          <a:ln cap="flat" cmpd="sng" w="9525">
            <a:solidFill>
              <a:srgbClr val="FF33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『得勝的，我要賜他在我寶座上與我同坐，就如我得了勝，在我父的寶座上與祂同坐一般。聖靈向眾教會所說的話，凡有耳的，就應當聽。』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               〔啟示錄三14～22〕                   </a:t>
            </a:r>
            <a:endParaRPr sz="3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6"/>
          <p:cNvSpPr txBox="1"/>
          <p:nvPr>
            <p:ph type="ctrTitle"/>
          </p:nvPr>
        </p:nvSpPr>
        <p:spPr>
          <a:xfrm>
            <a:off x="1752600" y="381000"/>
            <a:ext cx="8686800" cy="24384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marR="9144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25000"/>
              <a:buFont typeface="Arial"/>
              <a:buNone/>
            </a:pPr>
            <a:r>
              <a:rPr b="0" lang="en-US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            </a:t>
            </a:r>
            <a:br>
              <a:rPr b="0" lang="en-US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en-US" sz="3600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      啟示錄基督致老底嘉教會的書信</a:t>
            </a:r>
            <a:br>
              <a:rPr b="0" lang="en-US" sz="4400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en-US" sz="4400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 【看哪，我站在門外叩門！】</a:t>
            </a:r>
            <a:br>
              <a:rPr b="0" lang="en-US" sz="4400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lang="en-US" sz="3200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lang="en-US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lang="en-US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en-US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r>
              <a:rPr b="0" lang="en-US" sz="2800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		</a:t>
            </a:r>
            <a:endParaRPr b="0" sz="3200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alm.bmp" id="139" name="Google Shape;139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0" y="3352800"/>
            <a:ext cx="4419600" cy="28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7"/>
          <p:cNvSpPr txBox="1"/>
          <p:nvPr/>
        </p:nvSpPr>
        <p:spPr>
          <a:xfrm>
            <a:off x="1524000" y="-35859"/>
            <a:ext cx="9144000" cy="79714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14350" lvl="1" marL="57785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nsolas"/>
              <a:buAutoNum type="alphaUcPeriod" startAt="2"/>
            </a:pPr>
            <a:r>
              <a:rPr b="0" i="0" lang="en-US" sz="3200" u="sng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老底嘉教會的問題：看不到自己的實況</a:t>
            </a:r>
            <a:endParaRPr b="0" i="0" sz="3200" u="sng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『我知道你的行為，你也不冷也不熱。我巴不得你或冷或熱。你既如溫水，也不冷也不熱，所以我必從我口中把你吐出去。 』</a:t>
            </a:r>
            <a:endParaRPr/>
          </a:p>
          <a:p>
            <a:pPr indent="-203200" lvl="1" marL="115888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『我知道』🡪今日教會必須恢對神的懼怕！</a:t>
            </a:r>
            <a:endParaRPr b="0" i="0" sz="3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3200" lvl="1" marL="115888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『因為我們知道誰說，“伸冤在我，我必報應”，又說，“主要審判祂的百姓”。落在永生神的手裏，真是可怕的。』〔希伯來書十30～31〕</a:t>
            </a:r>
            <a:endParaRPr/>
          </a:p>
          <a:p>
            <a:pPr indent="-203200" lvl="1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老底嘉是通商要鎮，產黃金，黑羊毛，非常富裕，要維持在羅馬帝國重要地位🡪中庸之道🡪神知道</a:t>
            </a:r>
            <a:endParaRPr b="0" i="0" sz="3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3200" lvl="1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Noto Sans Symbols"/>
              <a:buChar char="✔"/>
            </a:pPr>
            <a:r>
              <a:rPr b="0" i="0" lang="en-US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『必從我口中把你吐出去』。</a:t>
            </a:r>
            <a:endParaRPr b="0" i="0" sz="3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4572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Noto Sans Symbols"/>
              <a:buChar char="⮚"/>
            </a:pPr>
            <a:r>
              <a:rPr b="0" i="0" lang="en-US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不冷不熱總比冷冰冰的好吧？</a:t>
            </a:r>
            <a:endParaRPr b="0" i="0" sz="3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3200" lvl="1" marL="169863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Noto Sans Symbols"/>
              <a:buChar char="✔"/>
            </a:pPr>
            <a:r>
              <a:rPr b="0" i="0" lang="en-US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結四十七1～12：從聖殿流出來的水，『只是泥濘之地，與窪濕之處，不得治好，必為鹽地。』。</a:t>
            </a:r>
            <a:endParaRPr b="0" i="0" sz="3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163" lvl="1" marL="287338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8"/>
          <p:cNvSpPr txBox="1"/>
          <p:nvPr/>
        </p:nvSpPr>
        <p:spPr>
          <a:xfrm>
            <a:off x="1524000" y="-35859"/>
            <a:ext cx="9144000" cy="6986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14350" lvl="1" marL="57785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nsolas"/>
              <a:buAutoNum type="alphaUcPeriod" startAt="3"/>
            </a:pPr>
            <a:r>
              <a:rPr b="0" i="0" lang="en-US" sz="3200" u="sng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教會自足自滿</a:t>
            </a:r>
            <a:endParaRPr b="0" i="0" sz="3200" u="sng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『你說，我是富足，已經發了財，一樣都不缺。 卻不知道你是那困苦可憐，貧窮瞎眼，赤身的。』</a:t>
            </a:r>
            <a:endParaRPr/>
          </a:p>
          <a:p>
            <a:pPr indent="-203200" lvl="1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基督“知道”，而教會自己卻“不知道”</a:t>
            </a:r>
            <a:endParaRPr b="0" i="0" sz="3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1" marL="51435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nsolas"/>
              <a:buAutoNum type="arabicParenR"/>
            </a:pPr>
            <a:r>
              <a:rPr b="0" i="0" lang="en-US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自欺：金錢，人才，成功</a:t>
            </a:r>
            <a:endParaRPr b="0" i="0" sz="3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1" marL="51435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nsolas"/>
              <a:buAutoNum type="arabicParenR"/>
            </a:pPr>
            <a:r>
              <a:rPr b="0" i="0" lang="en-US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瞎眼：屬靈的貧乏，誰知道？</a:t>
            </a:r>
            <a:endParaRPr b="0" i="0" sz="3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『以色列人哪，任你們往伯特利去犯罪，到吉甲加增罪過，每早晨獻上你們的祭物，每三日奉上你們的十分之一。任你們獻有酵的感謝祭，把甘心祭宣告給眾人。因為這是你們所喜愛的。這是主耶和華說的。』〔阿摩司書四4～5〕</a:t>
            </a:r>
            <a:endParaRPr/>
          </a:p>
          <a:p>
            <a:pPr indent="-203200" lvl="1" marL="53975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Noto Sans Symbols"/>
              <a:buChar char="✔"/>
            </a:pPr>
            <a:r>
              <a:rPr b="0" i="0" lang="en-US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『那為阿們的，為誠信真實見證的，在神創造萬物之上為元首的，說…』</a:t>
            </a:r>
            <a:endParaRPr/>
          </a:p>
          <a:p>
            <a:pPr indent="-233363" lvl="1" marL="233363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演話劇</a:t>
            </a:r>
            <a:endParaRPr b="0" i="0" sz="32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9"/>
          <p:cNvSpPr txBox="1"/>
          <p:nvPr/>
        </p:nvSpPr>
        <p:spPr>
          <a:xfrm>
            <a:off x="1524000" y="-35859"/>
            <a:ext cx="9144000" cy="65556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7013" lvl="1" marL="227013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nsolas"/>
              <a:buAutoNum type="romanUcPeriod" startAt="2"/>
            </a:pPr>
            <a:r>
              <a:rPr b="0" i="0" lang="en-US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3200" u="sng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教會的出路</a:t>
            </a:r>
            <a:r>
              <a:rPr b="0" i="0" lang="en-US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〔三</a:t>
            </a:r>
            <a:r>
              <a:rPr b="0" i="0" lang="en-US" sz="3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b="0" i="0" lang="en-US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〕</a:t>
            </a:r>
            <a:endParaRPr/>
          </a:p>
          <a:p>
            <a:pPr indent="-203200" lvl="1" marL="115888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Noto Sans Symbols"/>
              <a:buChar char="❑"/>
            </a:pPr>
            <a:r>
              <a:rPr b="0" i="0" lang="en-US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『看哪，我站在門外叩門，若有聽見我聲音就開門的，我要進到他那裏去，我與他，他與我一同坐席。』</a:t>
            </a:r>
            <a:endParaRPr/>
          </a:p>
          <a:p>
            <a:pPr indent="-403225" lvl="1" marL="403225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nsolas"/>
              <a:buAutoNum type="arabicParenR"/>
            </a:pPr>
            <a:r>
              <a:rPr b="0" i="0" lang="en-US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為何教會的元首基督，竟然被關在教會門外？</a:t>
            </a:r>
            <a:endParaRPr b="0" i="0" sz="3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3500" lvl="1" marL="635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nsolas"/>
              <a:buAutoNum type="arabicParenR"/>
            </a:pPr>
            <a:r>
              <a:rPr b="0" i="0" lang="en-US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基督在教會門外叩門，若開門的，“我與他，他與我一同坐席”。坐甚麼筳席：</a:t>
            </a:r>
            <a:endParaRPr b="0" i="0" sz="3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3200" lvl="1" marL="169863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Noto Sans Symbols"/>
              <a:buChar char="✔"/>
            </a:pPr>
            <a:r>
              <a:rPr b="0" i="0" lang="en-US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代表教會將領受主裏面的豐盛：『神本性一切的豐盛，都有形有體的居住在基督裏面。你們在他裏面也得了豐盛。』〔歌羅西書二9〕</a:t>
            </a:r>
            <a:endParaRPr/>
          </a:p>
          <a:p>
            <a:pPr indent="-233363" lvl="1" marL="233363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父親的餐館。</a:t>
            </a:r>
            <a:endParaRPr b="0" i="0" sz="3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4572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Noto Sans Symbols"/>
              <a:buChar char="▪"/>
            </a:pPr>
            <a:r>
              <a:rPr b="0" i="0" lang="en-US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教會與主一同坐席：</a:t>
            </a:r>
            <a:endParaRPr b="0" i="0" sz="3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4572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Noto Sans Symbols"/>
              <a:buChar char="⮚"/>
            </a:pPr>
            <a:r>
              <a:rPr b="0" i="0" lang="en-US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三度筳席主菜，三個認知，老底嘉教會的出路</a:t>
            </a:r>
            <a:endParaRPr b="0" i="0" sz="3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0"/>
          <p:cNvSpPr txBox="1"/>
          <p:nvPr/>
        </p:nvSpPr>
        <p:spPr>
          <a:xfrm>
            <a:off x="1524000" y="-35859"/>
            <a:ext cx="9144000" cy="6986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93700" lvl="1" marL="4572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nsolas"/>
              <a:buAutoNum type="alphaUcPeriod"/>
            </a:pPr>
            <a:r>
              <a:rPr b="0" i="0" lang="en-US" sz="3200" u="sng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向主購買火煉的金子</a:t>
            </a:r>
            <a:endParaRPr b="0" i="0" sz="3200" u="sng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2" marL="4572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Noto Sans Symbols"/>
              <a:buChar char="❖"/>
            </a:pPr>
            <a:r>
              <a:rPr b="0" i="0" lang="en-US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神熬煉祂的教會，如同陶匠用烈火熬煉金子。</a:t>
            </a:r>
            <a:endParaRPr b="0" i="0" sz="3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3200" lvl="2" marL="115888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Noto Sans Symbols"/>
              <a:buChar char="✔"/>
            </a:pPr>
            <a:r>
              <a:rPr b="0" i="0" lang="en-US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以色列人在埃及為奴四百三十年，“我原知道他們的痛苦”，『正滿了四百三十年的那一天，耶和華的軍隊都從埃及地出來了。』〔出十二</a:t>
            </a:r>
            <a:r>
              <a:rPr b="0" i="0" lang="en-US" sz="3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41</a:t>
            </a:r>
            <a:r>
              <a:rPr b="0" i="0" lang="en-US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〕</a:t>
            </a:r>
            <a:endParaRPr/>
          </a:p>
          <a:p>
            <a:pPr indent="-203200" lvl="2" marL="115888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Noto Sans Symbols"/>
              <a:buChar char="✔"/>
            </a:pPr>
            <a:r>
              <a:rPr b="0" i="0" lang="en-US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青草地，溪水旁，敵人面前，都是神擺設的筳席</a:t>
            </a:r>
            <a:endParaRPr b="0" i="0" sz="3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3200" lvl="2" marL="115888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Noto Sans Symbols"/>
              <a:buChar char="✔"/>
            </a:pPr>
            <a:r>
              <a:rPr b="0" i="0" lang="en-US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『火煉金子』：『但如今在百般的試練中暫時憂愁，叫你們的信心既被試驗，就比那被火試驗，乃然能壞的金子，更顯寶貴』〔彼前一</a:t>
            </a:r>
            <a:r>
              <a:rPr b="0" i="0" lang="en-US" sz="3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6～7</a:t>
            </a:r>
            <a:r>
              <a:rPr b="0" i="0" lang="en-US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〕。</a:t>
            </a:r>
            <a:endParaRPr b="0" i="0" sz="3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3200" lvl="2" marL="115888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Noto Sans Symbols"/>
              <a:buChar char="✔"/>
            </a:pPr>
            <a:r>
              <a:rPr b="0" i="0" lang="en-US" sz="3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『我的弟兄們，你們落在百般的試煉中，都要以為大喜樂。因為知道你們的信心經過試騐，就生忍耐。但忍耐也當成功，使你們成全完備，毫無缺欠。』〔雅各書一2～4〕。</a:t>
            </a:r>
            <a:endParaRPr b="0" i="0" sz="32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33363" lvl="2" marL="233363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約瑟彩衣變囚衣，兄弟相認，以色列人成為大國</a:t>
            </a:r>
            <a:endParaRPr b="0" i="0" sz="32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1"/>
          <p:cNvSpPr txBox="1"/>
          <p:nvPr/>
        </p:nvSpPr>
        <p:spPr>
          <a:xfrm>
            <a:off x="1524000" y="1"/>
            <a:ext cx="9144000" cy="60016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14350" lvl="1" marL="57785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nsolas"/>
              <a:buAutoNum type="alphaUcPeriod" startAt="3"/>
            </a:pPr>
            <a:r>
              <a:rPr b="0" i="0" lang="en-US" sz="3200" u="sng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向主買眼藥擦眼睛</a:t>
            </a:r>
            <a:endParaRPr b="0" i="0" sz="3200" u="sng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9725" lvl="1" marL="403225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『買眼藥擦你的眼睛，使你能看見。』</a:t>
            </a:r>
            <a:endParaRPr/>
          </a:p>
          <a:p>
            <a:pPr indent="-203200" lvl="1" marL="169863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Noto Sans Symbols"/>
              <a:buChar char="✔"/>
            </a:pPr>
            <a:r>
              <a:rPr b="0" i="0" lang="en-US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老底嘉教會屬靈眼睛瞎了，見不到自己屬靈光景</a:t>
            </a:r>
            <a:endParaRPr b="0" i="0" sz="3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3200" lvl="1" marL="169863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Noto Sans Symbols"/>
              <a:buChar char="✔"/>
            </a:pPr>
            <a:r>
              <a:rPr b="0" i="0" lang="en-US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一個不知道，或不肯承認自己有病的人…？！</a:t>
            </a:r>
            <a:endParaRPr b="0" i="0" sz="3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3200" lvl="1" marL="233363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Noto Sans Symbols"/>
              <a:buChar char="⮚"/>
            </a:pPr>
            <a:r>
              <a:rPr b="0" i="0" lang="en-US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回轉之路，『看哪，我站在門外叩門，若有聽見我聲音就開門的，我要進到他那裏去，我與他，他與我一同坐席。』〔啟三20〕</a:t>
            </a:r>
            <a:endParaRPr/>
          </a:p>
          <a:p>
            <a:pPr indent="-203200" lvl="1" marL="233363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Noto Sans Symbols"/>
              <a:buChar char="⮚"/>
            </a:pPr>
            <a:r>
              <a:rPr b="0" i="0" lang="en-US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與主一同坐席：火煉的金子，穿白衣與主同行，買眼藥使能看見自己的實況。</a:t>
            </a:r>
            <a:endParaRPr b="0" i="0" sz="3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3200" lvl="1" marL="233363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Noto Sans Symbols"/>
              <a:buChar char="✔"/>
            </a:pPr>
            <a:r>
              <a:rPr b="0" i="0" lang="en-US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撒種比喻『凡有的，還要加給他，叫他有餘；凡沒有的，連他所有的，也要奪去。』〔太十三〕</a:t>
            </a:r>
            <a:endParaRPr/>
          </a:p>
          <a:p>
            <a:pPr indent="-233363" lvl="1" marL="287338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簡國慶牧師</a:t>
            </a:r>
            <a:endParaRPr b="0" i="0" sz="3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2"/>
          <p:cNvSpPr txBox="1"/>
          <p:nvPr/>
        </p:nvSpPr>
        <p:spPr>
          <a:xfrm>
            <a:off x="1524000" y="1"/>
            <a:ext cx="9144000" cy="6494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詩篇第一百三十篇</a:t>
            </a:r>
            <a:endParaRPr sz="3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耶和華我從深處，從深處向你求告.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求你聽我的聲音，願你側耳</a:t>
            </a:r>
            <a:endParaRPr sz="3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側耳聽我懇求，聽我懇求的聲音，</a:t>
            </a:r>
            <a:endParaRPr sz="3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你若究察罪孽，誰能站住。</a:t>
            </a:r>
            <a:endParaRPr sz="3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但在你有赦免之恩，要叫人敬畏你，</a:t>
            </a:r>
            <a:endParaRPr sz="3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我等候耶和華，我心等候，我也仰望；</a:t>
            </a:r>
            <a:endParaRPr sz="3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但在你有赦免之恩，要叫人敬畏你，</a:t>
            </a:r>
            <a:endParaRPr sz="3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我等候耶和華，我心等候，我也仰望。</a:t>
            </a:r>
            <a:endParaRPr sz="3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『</a:t>
            </a:r>
            <a:r>
              <a:rPr lang="en-US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看哪，我站在門外叩門，若有聽見我聲音就開門的，</a:t>
            </a:r>
            <a:endParaRPr sz="2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我要進到他那裏去，我與他，他與我一同坐席。</a:t>
            </a:r>
            <a:r>
              <a:rPr lang="en-US" sz="2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』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      〔啟三3〕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6"/>
          <p:cNvSpPr txBox="1"/>
          <p:nvPr/>
        </p:nvSpPr>
        <p:spPr>
          <a:xfrm>
            <a:off x="1524000" y="0"/>
            <a:ext cx="9144000" cy="6986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1" marL="5207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Noto Sans Symbols"/>
              <a:buChar char="❑"/>
            </a:pPr>
            <a:r>
              <a:rPr b="0" i="0" lang="en-US" sz="3200" u="sng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啟示錄的背景</a:t>
            </a:r>
            <a:endParaRPr b="0" i="0" sz="3200" u="sng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4775" lvl="2" marL="1651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主後九十五年，教會大遭逼迫。</a:t>
            </a:r>
            <a:endParaRPr b="0" i="0" sz="3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33363" lvl="3" marL="233363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Noto Sans Symbols"/>
              <a:buChar char="✔"/>
            </a:pPr>
            <a:r>
              <a:rPr b="0" i="0" lang="en-US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約翰在拔摩海島見異象，從主基督受信息：安慰，鼓勵，提醒，要教會謹記：</a:t>
            </a:r>
            <a:endParaRPr b="0" i="0" sz="3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3" marL="51435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nsolas"/>
              <a:buAutoNum type="arabicParenR"/>
            </a:pPr>
            <a:r>
              <a:rPr b="0" i="0" lang="en-US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基督是榮耀的復活主，不再是昔日生長在拿撒拿，被人被藐視鞭打，死在十字架上的耶穌。</a:t>
            </a:r>
            <a:endParaRPr b="0" i="0" sz="3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3" marL="51435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nsolas"/>
              <a:buAutoNum type="arabicParenR"/>
            </a:pPr>
            <a:r>
              <a:rPr b="0" i="0" lang="en-US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祂是審判主，從祂口中出來一把兩刃的利劍。祂右手『拿著』七星，在七個金燈臺中行走。</a:t>
            </a:r>
            <a:endParaRPr b="0" i="0" sz="3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3" marL="51435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nsolas"/>
              <a:buAutoNum type="arabicParenR"/>
            </a:pPr>
            <a:r>
              <a:rPr b="0" i="0" lang="en-US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祂曾死過，現在又活了，且活到永永遠遠，並且拿著死亡和陰間的鑰匙。</a:t>
            </a:r>
            <a:endParaRPr b="0" i="0" sz="3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3" marL="51435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nsolas"/>
              <a:buAutoNum type="arabicParenR"/>
            </a:pPr>
            <a:r>
              <a:rPr b="0" i="0" lang="en-US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基督吩咐約翰寫七封書信，說明燈臺發光必須有的條件。歷世歷代眾教會必須謹記在心，時刻檢討。『聖靈向眾教會所說的話，凡有耳的，就應當聽。』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7"/>
          <p:cNvSpPr txBox="1"/>
          <p:nvPr>
            <p:ph type="ctrTitle"/>
          </p:nvPr>
        </p:nvSpPr>
        <p:spPr>
          <a:xfrm>
            <a:off x="1676400" y="228600"/>
            <a:ext cx="8839200" cy="25527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marR="9144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25000"/>
              <a:buFont typeface="Arial"/>
              <a:buNone/>
            </a:pPr>
            <a:r>
              <a:rPr b="0" lang="en-US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r>
              <a:rPr b="0" lang="en-US" sz="4400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第一封書簡：基督致以弗所教會</a:t>
            </a:r>
            <a:br>
              <a:rPr b="0" lang="en-US" sz="4400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en-US" sz="4400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           </a:t>
            </a:r>
            <a:r>
              <a:rPr b="0" lang="en-US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啟示錄二1～7</a:t>
            </a:r>
            <a:br>
              <a:rPr b="0" lang="en-US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en-US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    </a:t>
            </a:r>
            <a:r>
              <a:rPr b="0" lang="en-US" sz="2400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lang="en-US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《把起初的愛心離棄了》</a:t>
            </a:r>
            <a:br>
              <a:rPr b="0" lang="en-US" sz="3200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en-US" sz="3200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教會把次要的變成重要的，最重要的反被留在原地</a:t>
            </a:r>
            <a:br>
              <a:rPr b="0" lang="en-US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lang="en-US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en-US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r>
              <a:rPr b="0" lang="en-US" sz="2800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		</a:t>
            </a:r>
            <a:endParaRPr b="0" sz="3200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" name="Google Shape;78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43401" y="3810000"/>
            <a:ext cx="3495675" cy="255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8"/>
          <p:cNvSpPr txBox="1"/>
          <p:nvPr>
            <p:ph type="ctrTitle"/>
          </p:nvPr>
        </p:nvSpPr>
        <p:spPr>
          <a:xfrm>
            <a:off x="1747837" y="228600"/>
            <a:ext cx="8686800" cy="25527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marR="9144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25000"/>
              <a:buFont typeface="Arial"/>
              <a:buNone/>
            </a:pPr>
            <a:r>
              <a:rPr b="0" lang="en-US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b="0" lang="en-US" sz="4400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第二封書簡：基督致士每拿教會</a:t>
            </a:r>
            <a:br>
              <a:rPr b="0" lang="en-US" sz="4400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en-US" sz="4400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         </a:t>
            </a:r>
            <a:r>
              <a:rPr b="0" lang="en-US" sz="3200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0" lang="en-US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啟示錄二8～11</a:t>
            </a:r>
            <a:br>
              <a:rPr b="0" lang="en-US" sz="3200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en-US" sz="3200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lang="en-US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《至死忠心，我就賜給你那生命的冠冕》</a:t>
            </a:r>
            <a:br>
              <a:rPr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          </a:t>
            </a: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受苦是一種試煉，忠心到底</a:t>
            </a:r>
            <a:br>
              <a:rPr b="0" lang="en-US" sz="3100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lang="en-US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en-US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r>
              <a:rPr b="0" lang="en-US" sz="2800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		</a:t>
            </a:r>
            <a:endParaRPr b="0" sz="3200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43401" y="3657600"/>
            <a:ext cx="3495675" cy="255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9"/>
          <p:cNvSpPr txBox="1"/>
          <p:nvPr>
            <p:ph type="ctrTitle"/>
          </p:nvPr>
        </p:nvSpPr>
        <p:spPr>
          <a:xfrm>
            <a:off x="1752600" y="381000"/>
            <a:ext cx="8686800" cy="24384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marR="9144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25000"/>
              <a:buFont typeface="Arial"/>
              <a:buNone/>
            </a:pPr>
            <a:r>
              <a:rPr b="0" lang="en-US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b="0" lang="en-US" sz="4400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第三封書簡：基督致別迦摩教會</a:t>
            </a:r>
            <a:br>
              <a:rPr b="0" lang="en-US" sz="4400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en-US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             啟示錄二12～17</a:t>
            </a:r>
            <a:br>
              <a:rPr b="0" lang="en-US" sz="3200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en-US" sz="3200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b="0" lang="en-US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《容讓巴蘭與尼哥拉黨人在教會中》</a:t>
            </a:r>
            <a:br>
              <a:rPr b="0" lang="en-US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en-US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教會不能任憑錯誤教訓滲透，誤導信徒離開真道</a:t>
            </a:r>
            <a:br>
              <a:rPr b="0" lang="en-US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en-US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r>
              <a:rPr b="0" lang="en-US" sz="2800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		</a:t>
            </a:r>
            <a:endParaRPr b="0" sz="3200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67201" y="3810000"/>
            <a:ext cx="3495675" cy="255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0"/>
          <p:cNvSpPr txBox="1"/>
          <p:nvPr>
            <p:ph type="ctrTitle"/>
          </p:nvPr>
        </p:nvSpPr>
        <p:spPr>
          <a:xfrm>
            <a:off x="1752600" y="381000"/>
            <a:ext cx="8686800" cy="22860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marR="9144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25000"/>
              <a:buFont typeface="Arial"/>
              <a:buNone/>
            </a:pPr>
            <a:r>
              <a:rPr b="0" lang="en-US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b="0" lang="en-US" sz="4400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第四封書簡：基督致推雅推喇教會</a:t>
            </a:r>
            <a:br>
              <a:rPr b="0" lang="en-US" sz="4400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en-US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            啟示錄二18～29  </a:t>
            </a:r>
            <a:br>
              <a:rPr b="0" lang="en-US" sz="3200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en-US" sz="3200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b="0" lang="en-US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《容讓耶洗別引誘教會領袖犯罪》</a:t>
            </a:r>
            <a:br>
              <a:rPr b="0" lang="en-US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en-US" sz="3100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      </a:t>
            </a: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教會不能容讓假師傅在其中腐化信徒</a:t>
            </a:r>
            <a:br>
              <a:rPr b="0" lang="en-US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en-US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r>
              <a:rPr b="0" lang="en-US" sz="2800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		</a:t>
            </a:r>
            <a:endParaRPr b="0" sz="3200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19601" y="3429000"/>
            <a:ext cx="3495675" cy="255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1"/>
          <p:cNvSpPr txBox="1"/>
          <p:nvPr>
            <p:ph type="ctrTitle"/>
          </p:nvPr>
        </p:nvSpPr>
        <p:spPr>
          <a:xfrm>
            <a:off x="1752600" y="381000"/>
            <a:ext cx="8686800" cy="27432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marR="9144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25000"/>
              <a:buFont typeface="Arial"/>
              <a:buNone/>
            </a:pPr>
            <a:r>
              <a:rPr b="0" lang="en-US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r>
              <a:rPr b="0" lang="en-US" sz="4400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第五封書簡：基督致撒狄教會</a:t>
            </a:r>
            <a:br>
              <a:rPr b="0" lang="en-US" sz="4400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en-US" sz="4400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              </a:t>
            </a:r>
            <a:r>
              <a:rPr b="0" lang="en-US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啟示錄三1～6</a:t>
            </a:r>
            <a:br>
              <a:rPr b="0" lang="en-US" sz="3200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en-US" sz="3200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      </a:t>
            </a:r>
            <a:r>
              <a:rPr b="0" lang="en-US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《按名是活的，其實是死的》</a:t>
            </a:r>
            <a:br>
              <a:rPr b="0" lang="en-US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en-US" sz="3100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回想，遵守， 悔改，堅固那剩下將要衰微的</a:t>
            </a:r>
            <a:br>
              <a:rPr b="0" lang="en-US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en-US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r>
              <a:rPr b="0" lang="en-US" sz="2800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		</a:t>
            </a:r>
            <a:endParaRPr b="0" sz="3200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43401" y="3657600"/>
            <a:ext cx="3495675" cy="255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2"/>
          <p:cNvSpPr txBox="1"/>
          <p:nvPr>
            <p:ph type="ctrTitle"/>
          </p:nvPr>
        </p:nvSpPr>
        <p:spPr>
          <a:xfrm>
            <a:off x="1752600" y="381000"/>
            <a:ext cx="8686800" cy="24384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marR="9144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25000"/>
              <a:buFont typeface="Arial"/>
              <a:buNone/>
            </a:pPr>
            <a:r>
              <a:rPr b="0" lang="en-US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b="0" lang="en-US" sz="4400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第六封書簡：基督致非拉鐵非教會</a:t>
            </a:r>
            <a:br>
              <a:rPr b="0" lang="en-US" sz="4400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en-US" sz="4400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            </a:t>
            </a:r>
            <a:r>
              <a:rPr b="0" lang="en-US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啟示錄三7～13</a:t>
            </a:r>
            <a:br>
              <a:rPr b="0" lang="en-US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en-US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《一度敞開的門，是無人能關的》</a:t>
            </a: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b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 猶太會堂的門向他們關了，但主的門沒有人能關</a:t>
            </a:r>
            <a:br>
              <a:rPr b="0" lang="en-US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lang="en-US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en-US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r>
              <a:rPr b="0" lang="en-US" sz="2800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		</a:t>
            </a:r>
            <a:endParaRPr b="0" sz="3200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Google Shape;113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43401" y="3276600"/>
            <a:ext cx="3495675" cy="255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3"/>
          <p:cNvSpPr txBox="1"/>
          <p:nvPr>
            <p:ph type="ctrTitle"/>
          </p:nvPr>
        </p:nvSpPr>
        <p:spPr>
          <a:xfrm>
            <a:off x="1752600" y="381000"/>
            <a:ext cx="8686800" cy="24384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marR="9144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25000"/>
              <a:buFont typeface="Arial"/>
              <a:buNone/>
            </a:pPr>
            <a:r>
              <a:rPr b="0" lang="en-US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r>
              <a:rPr b="0" lang="en-US" sz="4400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第七封書簡：基督老底嘉教會</a:t>
            </a:r>
            <a:br>
              <a:rPr b="0" lang="en-US" sz="4400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en-US" sz="4400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  《看哪，我在門外叩門！》</a:t>
            </a:r>
            <a:br>
              <a:rPr b="0" lang="en-US" sz="4400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en-US" sz="4400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            </a:t>
            </a:r>
            <a:r>
              <a:rPr b="0" lang="en-US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啟示錄三14～22</a:t>
            </a:r>
            <a:br>
              <a:rPr b="0" lang="en-US" sz="3200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en-US" sz="3200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 基督為教會預備的筳席：金子，白衣，眼藥</a:t>
            </a:r>
            <a:br>
              <a:rPr b="0" lang="en-US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lang="en-US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en-US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r>
              <a:rPr b="0" lang="en-US" sz="2800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		</a:t>
            </a:r>
            <a:endParaRPr b="0" sz="3200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Google Shape;120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43401" y="3276600"/>
            <a:ext cx="3495675" cy="255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Metro">
  <a:themeElements>
    <a:clrScheme name="Metro">
      <a:dk1>
        <a:srgbClr val="000000"/>
      </a:dk1>
      <a:lt1>
        <a:srgbClr val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low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2015-10-24T22:09:50Z</dcterms:created>
  <dc:creator>Li Ma</dc:creator>
</cp:coreProperties>
</file>