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8" r:id="rId4"/>
    <p:sldId id="665" r:id="rId5"/>
    <p:sldId id="733" r:id="rId6"/>
    <p:sldId id="754" r:id="rId7"/>
    <p:sldId id="737" r:id="rId8"/>
    <p:sldId id="766" r:id="rId9"/>
    <p:sldId id="666" r:id="rId10"/>
    <p:sldId id="765" r:id="rId11"/>
    <p:sldId id="764" r:id="rId12"/>
    <p:sldId id="755" r:id="rId13"/>
    <p:sldId id="768" r:id="rId14"/>
    <p:sldId id="752" r:id="rId15"/>
    <p:sldId id="759" r:id="rId16"/>
    <p:sldId id="767" r:id="rId17"/>
    <p:sldId id="760" r:id="rId18"/>
    <p:sldId id="770" r:id="rId19"/>
    <p:sldId id="769" r:id="rId20"/>
    <p:sldId id="771" r:id="rId21"/>
    <p:sldId id="337" r:id="rId22"/>
    <p:sldId id="7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109C77-E81E-5248-A6AF-8C9A221FD1BE}">
          <p14:sldIdLst>
            <p14:sldId id="268"/>
          </p14:sldIdLst>
        </p14:section>
        <p14:section name="Default Section" id="{A636CAEF-9F2B-473C-AC26-94277D272654}">
          <p14:sldIdLst>
            <p14:sldId id="665"/>
            <p14:sldId id="733"/>
            <p14:sldId id="754"/>
            <p14:sldId id="737"/>
            <p14:sldId id="766"/>
            <p14:sldId id="666"/>
            <p14:sldId id="765"/>
            <p14:sldId id="764"/>
            <p14:sldId id="755"/>
            <p14:sldId id="768"/>
            <p14:sldId id="752"/>
            <p14:sldId id="759"/>
            <p14:sldId id="767"/>
            <p14:sldId id="760"/>
            <p14:sldId id="770"/>
            <p14:sldId id="769"/>
            <p14:sldId id="771"/>
            <p14:sldId id="337"/>
            <p14:sldId id="7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A091C-85CB-B9B5-141C-EE04B8C94996}" v="56" dt="2025-11-30T21:27:48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8"/>
    <p:restoredTop sz="94583"/>
  </p:normalViewPr>
  <p:slideViewPr>
    <p:cSldViewPr snapToGrid="0">
      <p:cViewPr varScale="1">
        <p:scale>
          <a:sx n="82" d="100"/>
          <a:sy n="82" d="100"/>
        </p:scale>
        <p:origin x="13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1CD3D-6799-3340-B3F1-ABC2329CC4E3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63B62-DD5C-6243-8498-30B890EBE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3B0E-7658-238E-088E-ABA1A659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6E59D-856E-E97F-C560-85CAB6EA3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E30ED-1EFA-5195-8FB3-2BF5D1B7D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85622-8EEF-5DE6-4E96-095C4BF47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136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9161-5B31-B53C-8F29-0163D221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0FF3E-C834-0EF8-69DC-0B3F3F221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C0490-C80C-2EAC-97D4-BB3E9E253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8C697-446D-E3E8-D059-12A60A311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11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F13A4-FC5E-A2C7-46B4-50E52032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4FC504-3467-C62E-E833-53D92D855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EA4F8-17DB-0A2E-75C8-4C07A157F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2F4AE-68BE-8758-49E4-2E31F845F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03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2B42-892A-AAE0-6F23-2B407F421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DA910-B540-7467-D7D8-CA13A95FB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5C51C-E3E1-5043-4054-0014376BC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F20B6-C74E-D177-5C2D-2BA714B41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38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157BA-39F9-75B0-3A43-00B9E8C5B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9B052-086C-8CA4-0E00-DAAC9339A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EDE68-49F5-E334-C9B9-CFEEAB675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7190E-6500-CD80-F67E-3AE49783B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95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E7F20-4BAD-BB8C-2B59-9D56924FB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F3DA3-ABDB-A95A-FC37-027707DB3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57B3F3-4140-6D31-9011-90DF1F5DE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7317B-37B6-4E38-300D-8C96414BF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082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667E2-0414-38DF-ED42-F707B8EA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FE41F-B364-B86D-3F44-E45DA3BE8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FFAAD-DE45-57F6-CE9A-BF36E68EB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6857B-DCBB-CF9F-D72A-9619C8438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51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27264-0A4D-26B7-1098-E0F28B3F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ED1C9-030E-A242-D83E-3A80EEE1A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0FDF6-FB40-828C-4A19-3995B339E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6F55-53D8-2672-5C29-229A04309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59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18D35-0AAF-6B57-4750-C50E67B5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8614C-4393-DD8A-FBE6-791080EA1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D77DA-0EEB-6AF9-74D2-593036E34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9BF39-F936-BC8C-BC92-60F9D1F3A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5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B030-DC8B-AE6A-7466-4948BF1DF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F94D1-C15B-B89A-B6D5-DD29249F7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0B75D-E58D-9F37-0590-14160C9E2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2962D-1442-6F35-FE70-C2C56BC00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7599-F380-E52F-38A5-83866C4D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1B91B-36A2-BC40-4E6F-CE2BF9C54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F0827-53FE-C390-3AB8-B32395039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EC165-4200-F7F7-2BEC-E6327401C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9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4215-B118-79FC-53CB-6D4006FD1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2B6F7-106C-AD16-D2DA-72D0424E8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DC973-D343-02B0-2132-6D8DE091B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B5B41-F9E9-F5A6-FC20-74A8C3E19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6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98E29-35A6-4BC3-0A1A-B275E001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1777E-E5D5-5370-9E2B-A2DB99136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6BACD-DF67-FB53-A206-4FAA6F7F3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F3173-AE30-C4AD-6F5F-77F1B16D3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85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B263-D7EC-E1F7-D5DD-1CA4E4AE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85235-0D1E-0483-891D-EC7838253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53AFC-453B-79D3-B2BA-B3789A899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22FE8-0438-09A6-9806-C34404746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32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2A78-0AB4-F992-0ACB-04BF7B606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1139C-60C8-2439-59A0-D71D10915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1DAA6-1854-7AA7-7E5E-281690314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5B84C-E7F2-3365-B41D-9EFE83AEC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71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291A-69D6-E956-A019-91A906A3B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5C897-566C-56DD-094A-5F82D7B69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ED7F4-65F4-CD20-FB91-3769A55B8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260F0-9C3C-F9F5-D075-A7AE1FD71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469E2-E0D9-4302-BE9F-C205FCE2C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8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D1A8-2376-CDA9-6A0D-E1CDC7457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5B3CB-76DC-A00E-6D4A-9E9CBF608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1436D-09EE-93C9-39C7-DCA9787A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A8904-957E-15F2-5047-E5606D14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94E6-6604-CE11-FAF5-7A2954D7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1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9F2C-CCE0-1221-A26B-22F7E889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E9172-84D0-DEAA-5467-3893843AD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D3886-E211-37F2-84A9-33B5466B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62776-3C6E-2153-2059-9C0C587F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7DD32-21E5-7CC8-2F2F-649FDD1E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CE68F-FC23-D2F6-EC6C-78EF28251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ACC59-91DB-67E8-DB14-D65D47757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51C5-CAB8-19DD-6B3B-EA337E6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832D7-E857-2C2E-F8FF-D7876A5E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ED0B-F60B-E83A-F7E4-1AAFBA1B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6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D709-F0A3-6967-F4CA-9AB452E3B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1C907-29C7-60C4-AD33-27D88A49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5C10-D7D2-636E-10DC-2FB86B29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38339-5EF5-A693-44FB-00B4DAE5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79B3B-00E7-A792-E9B0-17989E51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23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038C-C1BA-1681-C9F0-146E88D9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F6F27-8CA4-9713-D2AF-720B1E778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1D55C-D1D6-6F17-1980-9F238597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ABED-2C1F-7A73-4ACF-37EF36AF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642D8-C968-8B7E-FDBC-B32B0F0F3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46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A98F-D089-88FD-924C-8BCB5492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B94E-F2B3-3EE3-4710-99430719C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E7CA5-47B8-C41E-4DDB-EE014CD1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ED97-6CE4-5CC2-4A8C-7D925D60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776E-833E-C6FA-94E4-46B16AB9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49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2759-4342-3820-C5C4-51642C68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DB72-1B93-2833-78C8-452EA8686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F5588-504D-C305-3E29-6CCFEE47E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C8BD9-946A-5BFC-2C4E-F52B6709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06A0-80CF-4C45-6DB1-D35FD9673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7D97F-20BF-FC44-6E2C-E56316B3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49A3-3656-FB77-83FB-CB552C98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371CC-2097-DCE0-351F-443421D0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1EF49-C109-24DA-1997-3B7E6C1CF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8D0CF-A8EB-435E-BBA0-28E62DDFE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CEA6B-8B29-ABA7-C591-13C2A5496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EAD296-DBBF-0E2E-7B03-414823214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12409-F59F-17E7-2DC8-D667A43F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ADD7C-57A2-BA83-EBE6-ABF78C181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6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88B8-CE09-E085-F467-193DB829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B8503-7E4B-0AB9-F157-57F5E0B7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0FD20-0F47-FABA-0034-5E776ED8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326D-5ADE-AC4F-02B4-55252E94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2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DB5CE-1BDF-BC23-19AA-011E236B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A5BCF-C471-67E5-932D-B22F9E17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05F5-415E-E206-9E73-14743E36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32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9A0B-0253-A4FF-24F6-1245644D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C9710-7C4A-508D-3787-9B530072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9AAF6-20F9-D916-A401-E9FB8746D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296D3-4767-3066-867D-03505C55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2221D-A47E-B549-F1D4-FA59063A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1D5DE-6396-175E-08B0-E42CB656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F971-B457-C632-6B99-16FEA4A2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B4020-1F90-FE36-EAB5-49B1AE848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B7B5-E998-EF89-0BBB-646ACE44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3167D-9B57-3474-5F79-BDEBE3DA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6CC89-8702-0034-4F32-1FDB27AB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3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13280-7C87-F6AE-6ED3-8D4DE4CD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DFE97-A2AA-4EA6-3ECC-495EBEC48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3B278-6AD4-7C5E-017A-38B73AC13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CA3B7-C68C-A61B-3859-EA999652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1E39B-E2E0-1032-A208-2BBB2E9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3450F-D3EB-80CA-366C-24B4244E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9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243E-BA4A-82C0-AC35-D83959D3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FA034-4B7F-BC12-E8BC-D90CF1863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21F3-3ABA-A062-2E2C-38997E60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2C167-D7B3-25C4-6224-3D9153B6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1CE7-326D-BF6B-48F5-641D4DE8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54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50697-BD70-EFFB-AB27-6DD7682BA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E2409-661D-AEB6-3F0C-F167326A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79868-0E6F-944B-7250-B2AE7FD6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B367D-3056-060D-38C9-6193A898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E4E5-4DF5-EC04-3AED-5EDC399C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55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C7CB-61AD-4F7B-AF16-3762EB6E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E8B1A-2EFD-4181-8716-1B5DBA83A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67F5C-7473-435C-BCA5-A1CBA4DA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24EE8-9CC3-4BE9-B8D2-04292738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7780-D40A-4214-9349-4096B80A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19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6BB8-DAA7-4A1F-973C-5260C421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1F85-DEFB-4CB7-8982-5DCED2F2E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A4B7F-F588-4EE1-9580-0BFCC50E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0F9F-5198-40EC-8A26-B10BFDCB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DBC3E-E443-4D94-892F-7E42C0F7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10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2733-BE3C-4E8D-958D-7BC22FCA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B5C9-4C5B-4161-8CEC-4B1778B5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A8DE9-37B6-4200-BB52-4098CE99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62418-5C34-4996-B916-B4BD2546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8D06-4631-43E9-9BBE-01AC103E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45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25E5-2399-4722-BC89-560B6702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32D-9E3A-4290-BCAA-15440AED0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0A48A-E564-47E0-83CB-368B9415D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D8EA6-0D66-47D3-8D8A-F035427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57666-D2B7-42E2-B134-80B78092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7C1CD-F99E-472B-8607-6E6BD39E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4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8734-0AC5-4710-8FC8-AE1D915A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14F88-4964-4931-BA69-743E5C385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C4CD9-9D51-46DA-A251-75659B467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E0EC1-F5B5-4B53-AAB2-9EBE26BE7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58725-DD8A-4420-98E3-12A391A4C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0466D-0E81-468F-B432-400257F5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81B01-0C5B-41FA-AA55-476605A3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B2465-BF00-4855-A090-C21E9DB0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90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136B-DF74-4CE5-8375-59EE40A7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40E0F-0C24-48F8-AFDB-74F18E51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1525B-88C2-4E21-A163-7E5A8171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9F5C5-201F-4F4B-A214-E09FE805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1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B94E55-C659-47E7-B4FB-4DA247A6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FBB9A-5185-41D3-B314-911DE603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D6EA6-0A62-47C6-8F6A-AEDC6E97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1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63A2-5AB6-E5D2-F668-BD49FF54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FA04E-CE8A-9ED4-DEDC-49F5BC4DB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EE8C-EABF-2B2B-9D18-2A429554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68A3-D38F-A8AA-727F-C0DD7B443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D0CE-A693-2AF5-080A-124B649C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22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55C1-31C4-40D8-9C84-63F483CCC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2DAFD-05C3-4F3F-B6BD-34959F90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24DAB-254E-4553-89EF-8AA63CA89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EF45A-F36A-4DE7-9EA9-806BA573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2F0C-718F-4D75-80A4-DFE8ADE7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8B2DD-3C35-4DBD-9666-676791B9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5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8E01-1C45-4F55-9060-572E6838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8B11F-AF83-4B5C-9BE8-70898D58D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B6BD1-1F8F-4D87-95DF-1363F0D3C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A305D-150E-4F16-9776-D34C86A8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BF24-D3C5-4558-B458-17C0EDEA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3156B-B0D6-45E7-B435-B462042B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3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6C5A-AE19-4430-8C2A-D964958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ACC65-F90F-4C07-9A49-72A80C4BD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D281-46EE-4599-A6B5-3FB77A6F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4FDEC-965B-4334-9F71-1424C593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64F5-D375-460A-9E7A-367645FC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67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423846-3B90-42D4-B6B7-0271B224B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74C79-09C5-4846-8853-D8A644C82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166E-20B0-49FA-86A5-DBFB08D2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F5E69-59CF-42F1-9677-036571BD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2960F-0D2A-43EF-8DAA-AD020976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82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100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2187-0ACA-E820-2F84-73BD940B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774A-6305-21CE-9FA1-915CA51CC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572EE-30BA-1342-B3CE-0E90470D0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DAB83-C1DB-8608-A06D-8298C60A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76851-5B83-77EC-6992-7C3AA680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6EEF1-E1C7-58BB-A7AA-6BF4EBCC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ABAA-4CD6-41FA-64FB-6DA68BB5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C26C-EE0F-9CA6-004C-612D2D15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C77A0-4D6B-3047-207A-6CF775013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0947C-E346-B98A-2E9E-2ADEDF288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DE8D0-4794-2DAA-BE9D-2D5C6F166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491514-7313-6B20-6611-736F52B6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06630-2E5C-A5BB-B03A-B5A6FE51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DE708-E0A4-B16D-14B7-1F31AF18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8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0B47-9258-3A32-71B0-766EA60E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427FE-46F9-2877-424C-AEC194C1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B63BE-2667-A877-CC40-35A0EF4E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004F1-833C-253D-8A84-CCE71CE8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24FE1-294E-6613-0A06-7B0527BF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8A0EC-F414-6236-4F42-56E03FE3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6F924-DF15-177F-A4AC-83D08103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4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E174-FFBA-F50B-0661-0A425BC8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E1AAF-567F-2CFC-4DEC-F07D9082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71762-59C8-A5F2-453C-AF00F479C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8AB8-9790-8158-5544-82BD6D93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450CB-C283-A4B6-D696-95222AA9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19AD2-8358-F806-A5E7-1E6A2136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9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3D2B-BA36-9A98-B241-6EF13CF5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0D3AB-7EFB-DC83-26B1-664E2EA3C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28EE6-75F6-41AD-11D7-D482DD250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E3F7F-A198-7C9F-E188-F8ACA2E6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13524-0608-1221-02BE-DC75F850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784FC-F0E2-48EE-FE1F-DF7B4934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7FC8A-8097-CBAE-CD85-97F55DF5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A0A56-21BE-ABC0-FC49-1379DB6F4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B7B1C-CC27-F7DC-F428-0AE82A170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0464-A432-9249-ABA4-6E9A73B2F3D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8468-0D0F-728D-1AB4-77AC48CE8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83914-E775-A956-38A8-390AC249A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D2C3-20C2-B04D-B810-D43FF2F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3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EE7E2-8D12-8E54-A75E-568C7F69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E05BD-0790-C461-F2D7-5C7F6EC87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680A9-5DE1-5663-FDB1-5AE9F7AF7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6D123-036F-8043-A35E-EDD5791A4EF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F6296-2916-F906-D04D-ACACFE011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45B25-8EEE-703A-8022-321CFEFF9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75817-6EA3-9540-9CA1-97427DB0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lumMod val="69000"/>
                <a:lumOff val="31000"/>
                <a:alpha val="24000"/>
              </a:srgbClr>
            </a:gs>
            <a:gs pos="0">
              <a:srgbClr val="92D050"/>
            </a:gs>
            <a:gs pos="0">
              <a:srgbClr val="92D050">
                <a:alpha val="30000"/>
              </a:srgbClr>
            </a:gs>
            <a:gs pos="0">
              <a:schemeClr val="accent5">
                <a:lumMod val="20000"/>
                <a:lumOff val="80000"/>
              </a:schemeClr>
            </a:gs>
            <a:gs pos="23000">
              <a:srgbClr val="D5E7DE">
                <a:alpha val="99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9D797-B584-4D51-BA68-657AC0A4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7C20-D1B5-4EF0-9614-FCE1BBDFF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A015-6582-412F-92E0-24794B860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24B40-EAC4-4740-83CE-7C660032A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F0807-6B59-454F-B25D-6ED2BC1EA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7329B-10BB-FAD2-B691-B579601C3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CE4D21-FB27-896A-552E-D8036FAA61A9}"/>
              </a:ext>
            </a:extLst>
          </p:cNvPr>
          <p:cNvSpPr txBox="1"/>
          <p:nvPr/>
        </p:nvSpPr>
        <p:spPr>
          <a:xfrm>
            <a:off x="0" y="140583"/>
            <a:ext cx="12191999" cy="650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主日证道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从匮乏到丰盛的恩典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200400" marR="0" lvl="7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200400" marR="0" lvl="7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讲员：</a:t>
            </a:r>
            <a:r>
              <a:rPr lang="zh-CN" altLang="en-US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陈百炼传道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200400" marR="0" lvl="7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经文：</a:t>
            </a:r>
            <a:r>
              <a:rPr lang="zh-CN" altLang="en-US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约翰福音</a:t>
            </a:r>
            <a:r>
              <a:rPr lang="en-US" altLang="zh-CN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:1-15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044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D173B-A260-44E7-3C9C-145FA33A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4BB73F-EFB7-A235-EB57-6DFE90A71FC8}"/>
              </a:ext>
            </a:extLst>
          </p:cNvPr>
          <p:cNvSpPr txBox="1"/>
          <p:nvPr/>
        </p:nvSpPr>
        <p:spPr>
          <a:xfrm>
            <a:off x="284794" y="155460"/>
            <a:ext cx="1180967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耶穌舉目看見許多人來，就對腓力說：「我們從哪裡買餅叫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這些人吃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6:6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（他說這話是要試驗腓力；他自己原知道要怎樣行。）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6:7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腓力回答說：「就是二十兩銀子的餅，叫他們各人吃一點也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是不夠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的。」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6:8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有一個門徒，就是西門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•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彼得的兄弟安得烈，對耶穌說：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6:9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「在這裡有一個孩童，帶著五個大麥餅、兩條魚，只是分給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這許多人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還算甚麼呢？」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門徒需求物質的匱乏囧況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錢少、事多、離家遠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看自己、看別人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不夠！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否定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)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杯水車薪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?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懷疑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擁有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vs.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所需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43AB9-D95F-A1F7-CD9E-BBAE34F22F1F}"/>
              </a:ext>
            </a:extLst>
          </p:cNvPr>
          <p:cNvSpPr/>
          <p:nvPr/>
        </p:nvSpPr>
        <p:spPr>
          <a:xfrm>
            <a:off x="284638" y="698308"/>
            <a:ext cx="11710717" cy="35684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BACC2-97E9-18CA-1D19-15C33EE0D057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3B98F-19D9-4939-9B6B-D69940E3DB4B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67DA17-66B0-34F1-B30A-C4EB1F2D8FC5}"/>
              </a:ext>
            </a:extLst>
          </p:cNvPr>
          <p:cNvSpPr/>
          <p:nvPr/>
        </p:nvSpPr>
        <p:spPr>
          <a:xfrm>
            <a:off x="2946400" y="151830"/>
            <a:ext cx="55981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需求物質的匱乏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97E12053-9403-CF9E-ECEF-E986560CF8AD}"/>
              </a:ext>
            </a:extLst>
          </p:cNvPr>
          <p:cNvSpPr/>
          <p:nvPr/>
        </p:nvSpPr>
        <p:spPr>
          <a:xfrm rot="1526475">
            <a:off x="9334306" y="4175760"/>
            <a:ext cx="2644334" cy="23774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這是我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573B49B-6773-E765-2CEF-6956C6EFDB57}"/>
              </a:ext>
            </a:extLst>
          </p:cNvPr>
          <p:cNvSpPr/>
          <p:nvPr/>
        </p:nvSpPr>
        <p:spPr>
          <a:xfrm>
            <a:off x="8666480" y="5140959"/>
            <a:ext cx="480568" cy="1562425"/>
          </a:xfrm>
          <a:prstGeom prst="rightBrac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F86">
                <a:alpha val="23922"/>
              </a:srgbClr>
            </a:gs>
            <a:gs pos="0">
              <a:srgbClr val="92D050"/>
            </a:gs>
            <a:gs pos="0">
              <a:srgbClr val="92D050">
                <a:alpha val="30000"/>
              </a:srgbClr>
            </a:gs>
            <a:gs pos="0">
              <a:schemeClr val="accent5">
                <a:lumMod val="20000"/>
                <a:lumOff val="80000"/>
              </a:schemeClr>
            </a:gs>
            <a:gs pos="23000">
              <a:srgbClr val="D5E7DE">
                <a:alpha val="99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ABB06-43DB-3B61-7BE7-25580E86C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84F0AD-05CB-3AC1-E93E-5B09BE747489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13EB3-EBD6-BFF2-3F7C-36EC1915E64E}"/>
              </a:ext>
            </a:extLst>
          </p:cNvPr>
          <p:cNvSpPr txBox="1"/>
          <p:nvPr/>
        </p:nvSpPr>
        <p:spPr>
          <a:xfrm>
            <a:off x="284794" y="154615"/>
            <a:ext cx="1180967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6:10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耶穌說：「你們叫眾人坐下。」原來那地方的草多，眾人就坐下，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數目約有五千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6:11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耶穌拿起餅來，祝謝了，就分給那坐著的人；分魚也是這樣， 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都隨著他們所要的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6:12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吃飽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了，耶穌對門徒說：「把剩下的零碎收拾起來，免得有糟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蹋的。」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6:13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他們便將那五個大麥餅的零碎，就是眾人吃了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剩下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的，收拾起來，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裝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滿了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十二個籃子。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五餅二魚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vs.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五千人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在耶穌手裡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-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並非「勉強夠用」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綽綽有餘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A5EEB-6530-5348-B772-749BA80B9782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1B5B59-175D-0FEB-B690-003996CD47B6}"/>
              </a:ext>
            </a:extLst>
          </p:cNvPr>
          <p:cNvSpPr/>
          <p:nvPr/>
        </p:nvSpPr>
        <p:spPr>
          <a:xfrm>
            <a:off x="2946400" y="151830"/>
            <a:ext cx="667512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從需求物質的匱乏到祂豐盛供應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1C832-059F-B901-7344-24B520F510A5}"/>
              </a:ext>
            </a:extLst>
          </p:cNvPr>
          <p:cNvSpPr/>
          <p:nvPr/>
        </p:nvSpPr>
        <p:spPr>
          <a:xfrm>
            <a:off x="284794" y="698308"/>
            <a:ext cx="11622412" cy="394251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F47D11-B34A-0CED-7859-F34E3B617B66}"/>
              </a:ext>
            </a:extLst>
          </p:cNvPr>
          <p:cNvSpPr/>
          <p:nvPr/>
        </p:nvSpPr>
        <p:spPr>
          <a:xfrm>
            <a:off x="255141" y="5840319"/>
            <a:ext cx="11531442" cy="9827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太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6:26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天空的飛鳥，牠們既不種，也不收，又不收積在倉裡，你們的天父尚且養活牠們。你們不比牠們貴重麼？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F86">
                <a:alpha val="23922"/>
              </a:srgbClr>
            </a:gs>
            <a:gs pos="0">
              <a:srgbClr val="92D050"/>
            </a:gs>
            <a:gs pos="0">
              <a:srgbClr val="92D050">
                <a:alpha val="30000"/>
              </a:srgbClr>
            </a:gs>
            <a:gs pos="0">
              <a:schemeClr val="accent5">
                <a:lumMod val="20000"/>
                <a:lumOff val="80000"/>
              </a:schemeClr>
            </a:gs>
            <a:gs pos="23000">
              <a:srgbClr val="D5E7DE">
                <a:alpha val="99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3439F-D56C-12F9-A3F1-A4727EB14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8C28C-713D-B51A-1FD2-527DDACB6DF7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06899-854A-D973-2175-4CC07876D306}"/>
              </a:ext>
            </a:extLst>
          </p:cNvPr>
          <p:cNvSpPr txBox="1"/>
          <p:nvPr/>
        </p:nvSpPr>
        <p:spPr>
          <a:xfrm>
            <a:off x="284794" y="154615"/>
            <a:ext cx="118096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知道這是神所關心、所要的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耶穌說：「我們從哪裡買餅叫這些人吃呢？」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知道自己的不足，也不能靠自己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6:7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「二十兩銀子的餅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各人吃一點也是不夠的。」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6:9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五個大麥餅、兩條魚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許多人還算甚麼呢？」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順服主的命令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太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14:18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耶穌說：「拿過來給我。」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6:10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耶穌說：「你們叫眾人坐下。」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一位師母的見證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-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神從來沒有讓她們缺乏過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EC06C-3B1D-6FB9-43F8-1C2D1CB3FC46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91BEF7-2ACC-DAEC-C845-FF1949928D37}"/>
              </a:ext>
            </a:extLst>
          </p:cNvPr>
          <p:cNvSpPr/>
          <p:nvPr/>
        </p:nvSpPr>
        <p:spPr>
          <a:xfrm>
            <a:off x="284638" y="151830"/>
            <a:ext cx="11396085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在匱乏之處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-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經歷神豐盛供應的恩典作為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6CE976-00EC-07A1-AAE7-301033CC0619}"/>
              </a:ext>
            </a:extLst>
          </p:cNvPr>
          <p:cNvSpPr/>
          <p:nvPr/>
        </p:nvSpPr>
        <p:spPr>
          <a:xfrm>
            <a:off x="3765756" y="4877333"/>
            <a:ext cx="5181600" cy="794198"/>
          </a:xfrm>
          <a:prstGeom prst="roundRect">
            <a:avLst/>
          </a:prstGeom>
          <a:solidFill>
            <a:srgbClr val="D5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4ACE72-2F12-7410-5E73-2BC6C4775926}"/>
              </a:ext>
            </a:extLst>
          </p:cNvPr>
          <p:cNvSpPr/>
          <p:nvPr/>
        </p:nvSpPr>
        <p:spPr>
          <a:xfrm>
            <a:off x="521110" y="5642192"/>
            <a:ext cx="6292645" cy="101293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我們的限制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神給的機會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我們的缺乏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神給的預備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EE22CE6-057D-71FD-4E2B-527A304AED52}"/>
              </a:ext>
            </a:extLst>
          </p:cNvPr>
          <p:cNvSpPr/>
          <p:nvPr/>
        </p:nvSpPr>
        <p:spPr>
          <a:xfrm>
            <a:off x="7237329" y="59409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82CF84-F6F4-67B6-81B6-C7D29DFAB293}"/>
              </a:ext>
            </a:extLst>
          </p:cNvPr>
          <p:cNvSpPr/>
          <p:nvPr/>
        </p:nvSpPr>
        <p:spPr>
          <a:xfrm>
            <a:off x="8639311" y="5538321"/>
            <a:ext cx="3149566" cy="1165064"/>
          </a:xfrm>
          <a:prstGeom prst="ellipse">
            <a:avLst/>
          </a:prstGeom>
          <a:solidFill>
            <a:srgbClr val="86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在匱乏之處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感恩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2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D903E-4633-2AED-71C8-D178510E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6BA9CF-8B15-9BA2-A1A6-F6235E464D34}"/>
              </a:ext>
            </a:extLst>
          </p:cNvPr>
          <p:cNvSpPr txBox="1"/>
          <p:nvPr/>
        </p:nvSpPr>
        <p:spPr>
          <a:xfrm>
            <a:off x="284638" y="151830"/>
            <a:ext cx="1180982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耶穌舉目看見許多人來，就對腓力說：「我們從哪裡買餅叫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這些人吃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6:6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（他說這話是要試驗腓力；他自己原知道要怎樣行。）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6:7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腓力回答說：「就是二十兩銀子的餅，叫他們各人吃一點也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是不夠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的。」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6:8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有一個門徒，就是西門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•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彼得的兄弟安得烈，對耶穌說：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6:9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「在這裡有一個孩童，帶著五個大麥餅、兩條魚，只是分給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這許多人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還算甚麼呢？」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門徒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憐憫信心的匱乏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耶穌憐憫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接待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教導眾人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最好的時刻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天已晚、許多人、野地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最糟的時刻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給他們吃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口水喂不飽肚子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5D117-31B8-93F7-5B09-F8AC2F19FAAA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5B0E5-3C75-9859-0DC9-B2007BF7F4D7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5C2C71-4CD5-377F-CDC2-7C95EAC4BC0B}"/>
              </a:ext>
            </a:extLst>
          </p:cNvPr>
          <p:cNvSpPr/>
          <p:nvPr/>
        </p:nvSpPr>
        <p:spPr>
          <a:xfrm>
            <a:off x="2946400" y="151830"/>
            <a:ext cx="55981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憐憫信心的匱乏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A3A068D-9F08-BF9A-7475-1A0B522180DB}"/>
              </a:ext>
            </a:extLst>
          </p:cNvPr>
          <p:cNvSpPr/>
          <p:nvPr/>
        </p:nvSpPr>
        <p:spPr>
          <a:xfrm>
            <a:off x="8685246" y="5039185"/>
            <a:ext cx="480568" cy="1562425"/>
          </a:xfrm>
          <a:prstGeom prst="rightBrac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7FB880-1F9F-C738-02E7-FB4DAB80C2F1}"/>
              </a:ext>
            </a:extLst>
          </p:cNvPr>
          <p:cNvSpPr/>
          <p:nvPr/>
        </p:nvSpPr>
        <p:spPr>
          <a:xfrm>
            <a:off x="185530" y="698308"/>
            <a:ext cx="11809825" cy="356843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19731986-5287-612F-A67B-585BD5EE5B61}"/>
              </a:ext>
            </a:extLst>
          </p:cNvPr>
          <p:cNvSpPr/>
          <p:nvPr/>
        </p:nvSpPr>
        <p:spPr>
          <a:xfrm rot="1526475">
            <a:off x="8973164" y="3102469"/>
            <a:ext cx="3290251" cy="368005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這不是我的問題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1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0094D-608A-4B7A-5AE5-FCDBDD78E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84650D-DA2D-1F58-3B50-A9EEC4302D50}"/>
              </a:ext>
            </a:extLst>
          </p:cNvPr>
          <p:cNvSpPr txBox="1"/>
          <p:nvPr/>
        </p:nvSpPr>
        <p:spPr>
          <a:xfrm>
            <a:off x="284638" y="151830"/>
            <a:ext cx="11809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耶穌舉目看見許多人來，就對腓力說：「我們從哪裡買餅叫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這些人吃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6:6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（他說這話是要試驗腓力；他自己原知道要怎樣行。）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為什麼要問腓力這個問題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-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試驗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暴露自己的有限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憐憫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軟弱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知道他人的不足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無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人投靠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邀請人與主同工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轉眼仰望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經歷神愛的豐盛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信心倍增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驅使人更信靠祂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豐盛憐憫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3BACDC-F865-F4DA-81E2-594B27821836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D4979-2C30-F687-3832-720CCF568C3D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9B1577-619E-E04C-7C5A-9029F74F23C0}"/>
              </a:ext>
            </a:extLst>
          </p:cNvPr>
          <p:cNvSpPr/>
          <p:nvPr/>
        </p:nvSpPr>
        <p:spPr>
          <a:xfrm>
            <a:off x="2946400" y="151830"/>
            <a:ext cx="772160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從憐憫信心的匱乏到祂豐盛施予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6E151B-AC92-2826-0AE6-F13F273595B1}"/>
              </a:ext>
            </a:extLst>
          </p:cNvPr>
          <p:cNvSpPr/>
          <p:nvPr/>
        </p:nvSpPr>
        <p:spPr>
          <a:xfrm>
            <a:off x="185530" y="698308"/>
            <a:ext cx="11809825" cy="17400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81F271-BC1F-1577-545A-93C51392CFCA}"/>
              </a:ext>
            </a:extLst>
          </p:cNvPr>
          <p:cNvSpPr/>
          <p:nvPr/>
        </p:nvSpPr>
        <p:spPr>
          <a:xfrm>
            <a:off x="540774" y="5790983"/>
            <a:ext cx="9202994" cy="7374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五餅二魚餵飽五千人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不是我，乃是基督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510F82C8-4D84-63EB-4FE3-666219742D78}"/>
              </a:ext>
            </a:extLst>
          </p:cNvPr>
          <p:cNvSpPr/>
          <p:nvPr/>
        </p:nvSpPr>
        <p:spPr>
          <a:xfrm rot="16200000">
            <a:off x="6272916" y="3736322"/>
            <a:ext cx="2182762" cy="1061754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ED5E7124-7CC2-64C9-CB71-364E1BABC8F0}"/>
              </a:ext>
            </a:extLst>
          </p:cNvPr>
          <p:cNvSpPr/>
          <p:nvPr/>
        </p:nvSpPr>
        <p:spPr>
          <a:xfrm flipH="1" flipV="1">
            <a:off x="4077930" y="698308"/>
            <a:ext cx="2644879" cy="929153"/>
          </a:xfrm>
          <a:prstGeom prst="curvedUpArrow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FB74D-DDEA-7903-A136-11E411A67D3D}"/>
              </a:ext>
            </a:extLst>
          </p:cNvPr>
          <p:cNvSpPr/>
          <p:nvPr/>
        </p:nvSpPr>
        <p:spPr>
          <a:xfrm>
            <a:off x="8082275" y="3342968"/>
            <a:ext cx="3913079" cy="17400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不是焦慮的質問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乃是憐憫的心腸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B432-9F6D-1E5C-0322-8712E3FE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8DFD7B-76D3-D721-5C30-E23698293333}"/>
              </a:ext>
            </a:extLst>
          </p:cNvPr>
          <p:cNvSpPr txBox="1"/>
          <p:nvPr/>
        </p:nvSpPr>
        <p:spPr>
          <a:xfrm>
            <a:off x="284638" y="151830"/>
            <a:ext cx="1180982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耶穌舉目看見許多人來，就對腓力說：「我們從哪裡買餅叫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這些人吃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6:6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（他說這話是要試驗腓力；他自己原知道要怎樣行。）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為什麼要問腓力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門徒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你我這個問題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?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一位牧師的見證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A1B25C-9AA4-C8FD-19E5-8B987213809D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F8354-2567-ADDF-FBC6-F9E4BEAF719E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487F56-EE07-4353-50DA-94C1167748E5}"/>
              </a:ext>
            </a:extLst>
          </p:cNvPr>
          <p:cNvSpPr/>
          <p:nvPr/>
        </p:nvSpPr>
        <p:spPr>
          <a:xfrm>
            <a:off x="2946400" y="151830"/>
            <a:ext cx="7357806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從憐憫信心的匱乏到祂豐盛施予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0D0DA2-9751-D2C4-81EC-2A9D388C58C4}"/>
              </a:ext>
            </a:extLst>
          </p:cNvPr>
          <p:cNvSpPr/>
          <p:nvPr/>
        </p:nvSpPr>
        <p:spPr>
          <a:xfrm>
            <a:off x="185530" y="698308"/>
            <a:ext cx="11809825" cy="17400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B3CB1F-F915-FC5F-0644-8D5202099BA3}"/>
              </a:ext>
            </a:extLst>
          </p:cNvPr>
          <p:cNvSpPr/>
          <p:nvPr/>
        </p:nvSpPr>
        <p:spPr>
          <a:xfrm>
            <a:off x="516599" y="3297364"/>
            <a:ext cx="7384026" cy="26080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我希望活得更久一點。這個世界有這麼多苦難，我實在無法忍受離開。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安東尼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·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阿什利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庫珀 沙夫茨伯里伯爵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Anthony Ashley-Cooper, 7th Earl of Shaftesbury, (1801 – 1885)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01874-A2E3-8251-53CF-9C97A19D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560" y="2687223"/>
            <a:ext cx="3048000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EC8F3-CB38-96E1-D813-E6786C265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7AC6B6-3FAD-7229-D0EA-E075D2BB5C07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780F-72CB-4BE7-361F-625EA421B74C}"/>
              </a:ext>
            </a:extLst>
          </p:cNvPr>
          <p:cNvSpPr txBox="1"/>
          <p:nvPr/>
        </p:nvSpPr>
        <p:spPr>
          <a:xfrm>
            <a:off x="284794" y="154615"/>
            <a:ext cx="1180967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6:2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有許多人因為看見他在病人身上所行的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神蹟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，就跟隨他。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6:4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那時猶太人的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逾越節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近了。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…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耶穌拿起餅來，祝謝了，就分給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都隨著他們所要的。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他們吃飽了，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剩下的，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裝滿了十二個籃子。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6:14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眾人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看見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耶穌所行的神蹟，就說：「這真是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那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要到世間來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先知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！」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6:15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耶穌既知道眾人要來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強逼他作王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，就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獨自又退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到山上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去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了。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眾人認識耶穌的匱乏：被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醫病、餵飽眾人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神蹟吸引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「那位先知」強逼他作王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以後可以吃餅得飽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約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6:26)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錯失耶穌是「生命的糧」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錯失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永遠滿足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約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6:35)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從耶穌的憐憫接待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獨自又退去！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Q: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我會是這樣的人嗎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E7304-1D24-380C-CCAE-FCD1D991EDB4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57BF3-671D-42A1-831A-2363956A93F5}"/>
              </a:ext>
            </a:extLst>
          </p:cNvPr>
          <p:cNvSpPr/>
          <p:nvPr/>
        </p:nvSpPr>
        <p:spPr>
          <a:xfrm>
            <a:off x="2946400" y="151830"/>
            <a:ext cx="55981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認識耶穌的匱乏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B4108-2EA3-893D-51DC-78D21E1762A7}"/>
              </a:ext>
            </a:extLst>
          </p:cNvPr>
          <p:cNvSpPr/>
          <p:nvPr/>
        </p:nvSpPr>
        <p:spPr>
          <a:xfrm>
            <a:off x="185530" y="698307"/>
            <a:ext cx="11809825" cy="27306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6DBACC-2EF1-BBFD-5C0F-5EC6B3952E34}"/>
              </a:ext>
            </a:extLst>
          </p:cNvPr>
          <p:cNvSpPr/>
          <p:nvPr/>
        </p:nvSpPr>
        <p:spPr>
          <a:xfrm>
            <a:off x="5024283" y="5426516"/>
            <a:ext cx="7070181" cy="1276869"/>
          </a:xfrm>
          <a:custGeom>
            <a:avLst/>
            <a:gdLst>
              <a:gd name="connsiteX0" fmla="*/ 0 w 5811206"/>
              <a:gd name="connsiteY0" fmla="*/ 250728 h 1504335"/>
              <a:gd name="connsiteX1" fmla="*/ 250728 w 5811206"/>
              <a:gd name="connsiteY1" fmla="*/ 0 h 1504335"/>
              <a:gd name="connsiteX2" fmla="*/ 5560478 w 5811206"/>
              <a:gd name="connsiteY2" fmla="*/ 0 h 1504335"/>
              <a:gd name="connsiteX3" fmla="*/ 5811206 w 5811206"/>
              <a:gd name="connsiteY3" fmla="*/ 250728 h 1504335"/>
              <a:gd name="connsiteX4" fmla="*/ 5811206 w 5811206"/>
              <a:gd name="connsiteY4" fmla="*/ 1253607 h 1504335"/>
              <a:gd name="connsiteX5" fmla="*/ 5560478 w 5811206"/>
              <a:gd name="connsiteY5" fmla="*/ 1504335 h 1504335"/>
              <a:gd name="connsiteX6" fmla="*/ 250728 w 5811206"/>
              <a:gd name="connsiteY6" fmla="*/ 1504335 h 1504335"/>
              <a:gd name="connsiteX7" fmla="*/ 0 w 5811206"/>
              <a:gd name="connsiteY7" fmla="*/ 1253607 h 1504335"/>
              <a:gd name="connsiteX8" fmla="*/ 0 w 5811206"/>
              <a:gd name="connsiteY8" fmla="*/ 250728 h 1504335"/>
              <a:gd name="connsiteX0" fmla="*/ 1012723 w 5811206"/>
              <a:gd name="connsiteY0" fmla="*/ 368716 h 1504335"/>
              <a:gd name="connsiteX1" fmla="*/ 250728 w 5811206"/>
              <a:gd name="connsiteY1" fmla="*/ 0 h 1504335"/>
              <a:gd name="connsiteX2" fmla="*/ 5560478 w 5811206"/>
              <a:gd name="connsiteY2" fmla="*/ 0 h 1504335"/>
              <a:gd name="connsiteX3" fmla="*/ 5811206 w 5811206"/>
              <a:gd name="connsiteY3" fmla="*/ 250728 h 1504335"/>
              <a:gd name="connsiteX4" fmla="*/ 5811206 w 5811206"/>
              <a:gd name="connsiteY4" fmla="*/ 1253607 h 1504335"/>
              <a:gd name="connsiteX5" fmla="*/ 5560478 w 5811206"/>
              <a:gd name="connsiteY5" fmla="*/ 1504335 h 1504335"/>
              <a:gd name="connsiteX6" fmla="*/ 250728 w 5811206"/>
              <a:gd name="connsiteY6" fmla="*/ 1504335 h 1504335"/>
              <a:gd name="connsiteX7" fmla="*/ 0 w 5811206"/>
              <a:gd name="connsiteY7" fmla="*/ 1253607 h 1504335"/>
              <a:gd name="connsiteX8" fmla="*/ 1012723 w 5811206"/>
              <a:gd name="connsiteY8" fmla="*/ 368716 h 1504335"/>
              <a:gd name="connsiteX0" fmla="*/ 1012723 w 5811206"/>
              <a:gd name="connsiteY0" fmla="*/ 368716 h 1504335"/>
              <a:gd name="connsiteX1" fmla="*/ 1912380 w 5811206"/>
              <a:gd name="connsiteY1" fmla="*/ 186813 h 1504335"/>
              <a:gd name="connsiteX2" fmla="*/ 5560478 w 5811206"/>
              <a:gd name="connsiteY2" fmla="*/ 0 h 1504335"/>
              <a:gd name="connsiteX3" fmla="*/ 5811206 w 5811206"/>
              <a:gd name="connsiteY3" fmla="*/ 250728 h 1504335"/>
              <a:gd name="connsiteX4" fmla="*/ 5811206 w 5811206"/>
              <a:gd name="connsiteY4" fmla="*/ 1253607 h 1504335"/>
              <a:gd name="connsiteX5" fmla="*/ 5560478 w 5811206"/>
              <a:gd name="connsiteY5" fmla="*/ 1504335 h 1504335"/>
              <a:gd name="connsiteX6" fmla="*/ 250728 w 5811206"/>
              <a:gd name="connsiteY6" fmla="*/ 1504335 h 1504335"/>
              <a:gd name="connsiteX7" fmla="*/ 0 w 5811206"/>
              <a:gd name="connsiteY7" fmla="*/ 1253607 h 1504335"/>
              <a:gd name="connsiteX8" fmla="*/ 1012723 w 5811206"/>
              <a:gd name="connsiteY8" fmla="*/ 368716 h 1504335"/>
              <a:gd name="connsiteX0" fmla="*/ 1897626 w 5811206"/>
              <a:gd name="connsiteY0" fmla="*/ 467039 h 1504335"/>
              <a:gd name="connsiteX1" fmla="*/ 1912380 w 5811206"/>
              <a:gd name="connsiteY1" fmla="*/ 186813 h 1504335"/>
              <a:gd name="connsiteX2" fmla="*/ 5560478 w 5811206"/>
              <a:gd name="connsiteY2" fmla="*/ 0 h 1504335"/>
              <a:gd name="connsiteX3" fmla="*/ 5811206 w 5811206"/>
              <a:gd name="connsiteY3" fmla="*/ 250728 h 1504335"/>
              <a:gd name="connsiteX4" fmla="*/ 5811206 w 5811206"/>
              <a:gd name="connsiteY4" fmla="*/ 1253607 h 1504335"/>
              <a:gd name="connsiteX5" fmla="*/ 5560478 w 5811206"/>
              <a:gd name="connsiteY5" fmla="*/ 1504335 h 1504335"/>
              <a:gd name="connsiteX6" fmla="*/ 250728 w 5811206"/>
              <a:gd name="connsiteY6" fmla="*/ 1504335 h 1504335"/>
              <a:gd name="connsiteX7" fmla="*/ 0 w 5811206"/>
              <a:gd name="connsiteY7" fmla="*/ 1253607 h 1504335"/>
              <a:gd name="connsiteX8" fmla="*/ 1897626 w 5811206"/>
              <a:gd name="connsiteY8" fmla="*/ 467039 h 1504335"/>
              <a:gd name="connsiteX0" fmla="*/ 1897626 w 5811206"/>
              <a:gd name="connsiteY0" fmla="*/ 467039 h 1504335"/>
              <a:gd name="connsiteX1" fmla="*/ 2341882 w 5811206"/>
              <a:gd name="connsiteY1" fmla="*/ 250153 h 1504335"/>
              <a:gd name="connsiteX2" fmla="*/ 5560478 w 5811206"/>
              <a:gd name="connsiteY2" fmla="*/ 0 h 1504335"/>
              <a:gd name="connsiteX3" fmla="*/ 5811206 w 5811206"/>
              <a:gd name="connsiteY3" fmla="*/ 250728 h 1504335"/>
              <a:gd name="connsiteX4" fmla="*/ 5811206 w 5811206"/>
              <a:gd name="connsiteY4" fmla="*/ 1253607 h 1504335"/>
              <a:gd name="connsiteX5" fmla="*/ 5560478 w 5811206"/>
              <a:gd name="connsiteY5" fmla="*/ 1504335 h 1504335"/>
              <a:gd name="connsiteX6" fmla="*/ 250728 w 5811206"/>
              <a:gd name="connsiteY6" fmla="*/ 1504335 h 1504335"/>
              <a:gd name="connsiteX7" fmla="*/ 0 w 5811206"/>
              <a:gd name="connsiteY7" fmla="*/ 1253607 h 1504335"/>
              <a:gd name="connsiteX8" fmla="*/ 1897626 w 5811206"/>
              <a:gd name="connsiteY8" fmla="*/ 467039 h 1504335"/>
              <a:gd name="connsiteX0" fmla="*/ 1897626 w 5811206"/>
              <a:gd name="connsiteY0" fmla="*/ 265724 h 1303020"/>
              <a:gd name="connsiteX1" fmla="*/ 2341882 w 5811206"/>
              <a:gd name="connsiteY1" fmla="*/ 48838 h 1303020"/>
              <a:gd name="connsiteX2" fmla="*/ 5585744 w 5811206"/>
              <a:gd name="connsiteY2" fmla="*/ 107470 h 1303020"/>
              <a:gd name="connsiteX3" fmla="*/ 5811206 w 5811206"/>
              <a:gd name="connsiteY3" fmla="*/ 49413 h 1303020"/>
              <a:gd name="connsiteX4" fmla="*/ 5811206 w 5811206"/>
              <a:gd name="connsiteY4" fmla="*/ 1052292 h 1303020"/>
              <a:gd name="connsiteX5" fmla="*/ 5560478 w 5811206"/>
              <a:gd name="connsiteY5" fmla="*/ 1303020 h 1303020"/>
              <a:gd name="connsiteX6" fmla="*/ 250728 w 5811206"/>
              <a:gd name="connsiteY6" fmla="*/ 1303020 h 1303020"/>
              <a:gd name="connsiteX7" fmla="*/ 0 w 5811206"/>
              <a:gd name="connsiteY7" fmla="*/ 1052292 h 1303020"/>
              <a:gd name="connsiteX8" fmla="*/ 1897626 w 5811206"/>
              <a:gd name="connsiteY8" fmla="*/ 265724 h 1303020"/>
              <a:gd name="connsiteX0" fmla="*/ 2430740 w 5811206"/>
              <a:gd name="connsiteY0" fmla="*/ 427413 h 1303020"/>
              <a:gd name="connsiteX1" fmla="*/ 2341882 w 5811206"/>
              <a:gd name="connsiteY1" fmla="*/ 48838 h 1303020"/>
              <a:gd name="connsiteX2" fmla="*/ 5585744 w 5811206"/>
              <a:gd name="connsiteY2" fmla="*/ 107470 h 1303020"/>
              <a:gd name="connsiteX3" fmla="*/ 5811206 w 5811206"/>
              <a:gd name="connsiteY3" fmla="*/ 49413 h 1303020"/>
              <a:gd name="connsiteX4" fmla="*/ 5811206 w 5811206"/>
              <a:gd name="connsiteY4" fmla="*/ 1052292 h 1303020"/>
              <a:gd name="connsiteX5" fmla="*/ 5560478 w 5811206"/>
              <a:gd name="connsiteY5" fmla="*/ 1303020 h 1303020"/>
              <a:gd name="connsiteX6" fmla="*/ 250728 w 5811206"/>
              <a:gd name="connsiteY6" fmla="*/ 1303020 h 1303020"/>
              <a:gd name="connsiteX7" fmla="*/ 0 w 5811206"/>
              <a:gd name="connsiteY7" fmla="*/ 1052292 h 1303020"/>
              <a:gd name="connsiteX8" fmla="*/ 2430740 w 5811206"/>
              <a:gd name="connsiteY8" fmla="*/ 427413 h 1303020"/>
              <a:gd name="connsiteX0" fmla="*/ 2430740 w 5811206"/>
              <a:gd name="connsiteY0" fmla="*/ 427413 h 1303020"/>
              <a:gd name="connsiteX1" fmla="*/ 2974003 w 5811206"/>
              <a:gd name="connsiteY1" fmla="*/ 67860 h 1303020"/>
              <a:gd name="connsiteX2" fmla="*/ 5585744 w 5811206"/>
              <a:gd name="connsiteY2" fmla="*/ 107470 h 1303020"/>
              <a:gd name="connsiteX3" fmla="*/ 5811206 w 5811206"/>
              <a:gd name="connsiteY3" fmla="*/ 49413 h 1303020"/>
              <a:gd name="connsiteX4" fmla="*/ 5811206 w 5811206"/>
              <a:gd name="connsiteY4" fmla="*/ 1052292 h 1303020"/>
              <a:gd name="connsiteX5" fmla="*/ 5560478 w 5811206"/>
              <a:gd name="connsiteY5" fmla="*/ 1303020 h 1303020"/>
              <a:gd name="connsiteX6" fmla="*/ 250728 w 5811206"/>
              <a:gd name="connsiteY6" fmla="*/ 1303020 h 1303020"/>
              <a:gd name="connsiteX7" fmla="*/ 0 w 5811206"/>
              <a:gd name="connsiteY7" fmla="*/ 1052292 h 1303020"/>
              <a:gd name="connsiteX8" fmla="*/ 2430740 w 5811206"/>
              <a:gd name="connsiteY8" fmla="*/ 427413 h 1303020"/>
              <a:gd name="connsiteX0" fmla="*/ 2750609 w 5811206"/>
              <a:gd name="connsiteY0" fmla="*/ 484480 h 1303020"/>
              <a:gd name="connsiteX1" fmla="*/ 2974003 w 5811206"/>
              <a:gd name="connsiteY1" fmla="*/ 67860 h 1303020"/>
              <a:gd name="connsiteX2" fmla="*/ 5585744 w 5811206"/>
              <a:gd name="connsiteY2" fmla="*/ 107470 h 1303020"/>
              <a:gd name="connsiteX3" fmla="*/ 5811206 w 5811206"/>
              <a:gd name="connsiteY3" fmla="*/ 49413 h 1303020"/>
              <a:gd name="connsiteX4" fmla="*/ 5811206 w 5811206"/>
              <a:gd name="connsiteY4" fmla="*/ 1052292 h 1303020"/>
              <a:gd name="connsiteX5" fmla="*/ 5560478 w 5811206"/>
              <a:gd name="connsiteY5" fmla="*/ 1303020 h 1303020"/>
              <a:gd name="connsiteX6" fmla="*/ 250728 w 5811206"/>
              <a:gd name="connsiteY6" fmla="*/ 1303020 h 1303020"/>
              <a:gd name="connsiteX7" fmla="*/ 0 w 5811206"/>
              <a:gd name="connsiteY7" fmla="*/ 1052292 h 1303020"/>
              <a:gd name="connsiteX8" fmla="*/ 2750609 w 5811206"/>
              <a:gd name="connsiteY8" fmla="*/ 484480 h 1303020"/>
              <a:gd name="connsiteX0" fmla="*/ 2750609 w 5826437"/>
              <a:gd name="connsiteY0" fmla="*/ 416620 h 1235160"/>
              <a:gd name="connsiteX1" fmla="*/ 2974003 w 5826437"/>
              <a:gd name="connsiteY1" fmla="*/ 0 h 1235160"/>
              <a:gd name="connsiteX2" fmla="*/ 5585744 w 5826437"/>
              <a:gd name="connsiteY2" fmla="*/ 39610 h 1235160"/>
              <a:gd name="connsiteX3" fmla="*/ 5826437 w 5826437"/>
              <a:gd name="connsiteY3" fmla="*/ 323953 h 1235160"/>
              <a:gd name="connsiteX4" fmla="*/ 5811206 w 5826437"/>
              <a:gd name="connsiteY4" fmla="*/ 984432 h 1235160"/>
              <a:gd name="connsiteX5" fmla="*/ 5560478 w 5826437"/>
              <a:gd name="connsiteY5" fmla="*/ 1235160 h 1235160"/>
              <a:gd name="connsiteX6" fmla="*/ 250728 w 5826437"/>
              <a:gd name="connsiteY6" fmla="*/ 1235160 h 1235160"/>
              <a:gd name="connsiteX7" fmla="*/ 0 w 5826437"/>
              <a:gd name="connsiteY7" fmla="*/ 984432 h 1235160"/>
              <a:gd name="connsiteX8" fmla="*/ 2750609 w 5826437"/>
              <a:gd name="connsiteY8" fmla="*/ 416620 h 1235160"/>
              <a:gd name="connsiteX0" fmla="*/ 2702396 w 5778224"/>
              <a:gd name="connsiteY0" fmla="*/ 416620 h 1235160"/>
              <a:gd name="connsiteX1" fmla="*/ 2925790 w 5778224"/>
              <a:gd name="connsiteY1" fmla="*/ 0 h 1235160"/>
              <a:gd name="connsiteX2" fmla="*/ 5537531 w 5778224"/>
              <a:gd name="connsiteY2" fmla="*/ 39610 h 1235160"/>
              <a:gd name="connsiteX3" fmla="*/ 5778224 w 5778224"/>
              <a:gd name="connsiteY3" fmla="*/ 323953 h 1235160"/>
              <a:gd name="connsiteX4" fmla="*/ 5762993 w 5778224"/>
              <a:gd name="connsiteY4" fmla="*/ 984432 h 1235160"/>
              <a:gd name="connsiteX5" fmla="*/ 5512265 w 5778224"/>
              <a:gd name="connsiteY5" fmla="*/ 1235160 h 1235160"/>
              <a:gd name="connsiteX6" fmla="*/ 202515 w 5778224"/>
              <a:gd name="connsiteY6" fmla="*/ 1235160 h 1235160"/>
              <a:gd name="connsiteX7" fmla="*/ 0 w 5778224"/>
              <a:gd name="connsiteY7" fmla="*/ 727632 h 1235160"/>
              <a:gd name="connsiteX8" fmla="*/ 2702396 w 5778224"/>
              <a:gd name="connsiteY8" fmla="*/ 416620 h 123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8224" h="1235160">
                <a:moveTo>
                  <a:pt x="2702396" y="416620"/>
                </a:moveTo>
                <a:cubicBezTo>
                  <a:pt x="2702396" y="278147"/>
                  <a:pt x="2787317" y="0"/>
                  <a:pt x="2925790" y="0"/>
                </a:cubicBezTo>
                <a:lnTo>
                  <a:pt x="5537531" y="39610"/>
                </a:lnTo>
                <a:cubicBezTo>
                  <a:pt x="5676004" y="39610"/>
                  <a:pt x="5778224" y="185480"/>
                  <a:pt x="5778224" y="323953"/>
                </a:cubicBezTo>
                <a:lnTo>
                  <a:pt x="5762993" y="984432"/>
                </a:lnTo>
                <a:cubicBezTo>
                  <a:pt x="5762993" y="1122905"/>
                  <a:pt x="5650738" y="1235160"/>
                  <a:pt x="5512265" y="1235160"/>
                </a:cubicBezTo>
                <a:lnTo>
                  <a:pt x="202515" y="1235160"/>
                </a:lnTo>
                <a:cubicBezTo>
                  <a:pt x="64042" y="1235160"/>
                  <a:pt x="0" y="866105"/>
                  <a:pt x="0" y="727632"/>
                </a:cubicBezTo>
                <a:cubicBezTo>
                  <a:pt x="0" y="393339"/>
                  <a:pt x="2702396" y="750913"/>
                  <a:pt x="2702396" y="416620"/>
                </a:cubicBez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不要讓信心停在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作為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上，要停在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祂是誰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上。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34B4E-B885-3BDF-B9E9-DBDD1D7E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32D4ED-7A14-5CF7-6A8D-DD832B671AF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C0372-A260-1433-E9FB-8A3C21626382}"/>
              </a:ext>
            </a:extLst>
          </p:cNvPr>
          <p:cNvSpPr txBox="1"/>
          <p:nvPr/>
        </p:nvSpPr>
        <p:spPr>
          <a:xfrm>
            <a:off x="284794" y="154615"/>
            <a:ext cx="1180967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門徒認識耶穌的匱乏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-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忘記耶穌同在的能力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迦拿婚宴水變成美酒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迦百農大臣兒子距離醫病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醫治癱瘓了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38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年的病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…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但耶穌認識我們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-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自己原知道要怎樣行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(6.6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）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知道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KaiTi" panose="02010609060101010101" pitchFamily="49" charset="-122"/>
                <a:cs typeface="+mn-cs"/>
              </a:rPr>
              <a:t>(</a:t>
            </a:r>
            <a:r>
              <a:rPr kumimoji="0" lang="el-GR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KaiTi" panose="02010609060101010101" pitchFamily="49" charset="-122"/>
                <a:cs typeface="+mn-cs"/>
              </a:rPr>
              <a:t>εἴδω) </a:t>
            </a:r>
            <a:r>
              <a:rPr kumimoji="0" lang="zh-TW" alt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KaiTi" panose="02010609060101010101" pitchFamily="49" charset="-122"/>
                <a:cs typeface="+mn-cs"/>
              </a:rPr>
              <a:t>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KaiTi" panose="02010609060101010101" pitchFamily="49" charset="-122"/>
                <a:cs typeface="+mn-cs"/>
              </a:rPr>
              <a:t>確定的知識──已經掌握的事實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門徒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手中：供給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有限不足、軟弱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逃避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眾人心中：追求眼前滿足、短暫離棄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仍然憐憫、供應、教導、引領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877D7-5137-1755-1AC7-305DE15542D5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5ADCE-17C2-43BD-B2ED-2C0505E2C471}"/>
              </a:ext>
            </a:extLst>
          </p:cNvPr>
          <p:cNvSpPr/>
          <p:nvPr/>
        </p:nvSpPr>
        <p:spPr>
          <a:xfrm>
            <a:off x="2035277" y="151830"/>
            <a:ext cx="8327923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認識耶穌的匱乏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87FD3166-F78D-BEF3-2A7D-57019BBCAA13}"/>
              </a:ext>
            </a:extLst>
          </p:cNvPr>
          <p:cNvSpPr/>
          <p:nvPr/>
        </p:nvSpPr>
        <p:spPr>
          <a:xfrm rot="20962731">
            <a:off x="7416518" y="722682"/>
            <a:ext cx="4640827" cy="2866103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你我是否也常忘記？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FFA17376-4553-141C-5924-4182A6E8F4DD}"/>
              </a:ext>
            </a:extLst>
          </p:cNvPr>
          <p:cNvSpPr/>
          <p:nvPr/>
        </p:nvSpPr>
        <p:spPr>
          <a:xfrm rot="1526475">
            <a:off x="9334306" y="4175760"/>
            <a:ext cx="2644334" cy="23774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這是我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CACC651-B006-E356-6643-08E7DE8AFDDB}"/>
              </a:ext>
            </a:extLst>
          </p:cNvPr>
          <p:cNvSpPr/>
          <p:nvPr/>
        </p:nvSpPr>
        <p:spPr>
          <a:xfrm>
            <a:off x="8460153" y="4827520"/>
            <a:ext cx="491711" cy="1101213"/>
          </a:xfrm>
          <a:prstGeom prst="rightBrac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1651F-E165-5E64-9287-777FF585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76D6F9-F422-42EF-6EB4-E22B7FBB32FF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CBF2-19DC-21C0-BC31-24F7CA3D4607}"/>
              </a:ext>
            </a:extLst>
          </p:cNvPr>
          <p:cNvSpPr txBox="1"/>
          <p:nvPr/>
        </p:nvSpPr>
        <p:spPr>
          <a:xfrm>
            <a:off x="284794" y="154615"/>
            <a:ext cx="1180967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以實際行動順服耶穌的吩咐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-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再次經歷耶穌的豐盛能力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「拿過來給我」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把僅有的五餅二魚放在耶穌的手里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「叫眾人坐下」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井然有序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: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有一百一排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,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五十一排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可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6:40)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參與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分餅分魚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給予眾人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五餅二魚的神蹟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認識耶穌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不是只供應需要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自己是我們的需要：生命的糧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不是只施予憐憫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祂自己是我們的憐憫：隨時的幫助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不是只充滿恩典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祂自己是我們的恩典：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感恩節最大的禮物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B39DA4-D9E3-54B5-6E0E-BBC2F4501D81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D396E-EC41-6A73-C534-063CD23968A7}"/>
              </a:ext>
            </a:extLst>
          </p:cNvPr>
          <p:cNvSpPr/>
          <p:nvPr/>
        </p:nvSpPr>
        <p:spPr>
          <a:xfrm>
            <a:off x="2035277" y="151830"/>
            <a:ext cx="8327923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從認識耶穌的匱乏到祂豐盛充滿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245806" y="196645"/>
            <a:ext cx="1184881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信息思想：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從匱乏到豐盛的恩典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匱乏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是領受神恩典的機會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,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不是障礙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	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神憐憫的邀請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	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使我們轉向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祂、經歷祂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	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通往祂豐盛的大門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	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分享祂的豐盛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	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F6F9F-A6A6-8C81-85A2-4C584F4E36C4}"/>
              </a:ext>
            </a:extLst>
          </p:cNvPr>
          <p:cNvSpPr/>
          <p:nvPr/>
        </p:nvSpPr>
        <p:spPr>
          <a:xfrm>
            <a:off x="406496" y="4273995"/>
            <a:ext cx="2351140" cy="178937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事與願違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極大需求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意外要求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4A18027-A4EA-9C40-23A6-8EAF995E2A80}"/>
              </a:ext>
            </a:extLst>
          </p:cNvPr>
          <p:cNvSpPr/>
          <p:nvPr/>
        </p:nvSpPr>
        <p:spPr>
          <a:xfrm>
            <a:off x="2840762" y="49263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06326A1-A34C-CF6D-AA79-066D863C7425}"/>
              </a:ext>
            </a:extLst>
          </p:cNvPr>
          <p:cNvSpPr/>
          <p:nvPr/>
        </p:nvSpPr>
        <p:spPr>
          <a:xfrm>
            <a:off x="4055402" y="4106567"/>
            <a:ext cx="1406013" cy="2251634"/>
          </a:xfrm>
          <a:prstGeom prst="flowChartConnector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轉向耶穌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DE7DD90-B00C-5C64-15FE-AB2F6452B56D}"/>
              </a:ext>
            </a:extLst>
          </p:cNvPr>
          <p:cNvSpPr/>
          <p:nvPr/>
        </p:nvSpPr>
        <p:spPr>
          <a:xfrm>
            <a:off x="5628153" y="49263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EB8E194-69E0-4B52-FE81-58CC9A80F611}"/>
              </a:ext>
            </a:extLst>
          </p:cNvPr>
          <p:cNvSpPr/>
          <p:nvPr/>
        </p:nvSpPr>
        <p:spPr>
          <a:xfrm>
            <a:off x="6818759" y="4273995"/>
            <a:ext cx="1406013" cy="2251634"/>
          </a:xfrm>
          <a:prstGeom prst="flowChartConnector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經歷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B948A9B-C42E-C9C5-BD77-41CD7160DB4E}"/>
              </a:ext>
            </a:extLst>
          </p:cNvPr>
          <p:cNvSpPr/>
          <p:nvPr/>
        </p:nvSpPr>
        <p:spPr>
          <a:xfrm>
            <a:off x="8500451" y="49900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6EC14A3-4F8B-84EF-F2E9-CFB79FDAD734}"/>
              </a:ext>
            </a:extLst>
          </p:cNvPr>
          <p:cNvSpPr/>
          <p:nvPr/>
        </p:nvSpPr>
        <p:spPr>
          <a:xfrm>
            <a:off x="9754538" y="4273995"/>
            <a:ext cx="1406013" cy="2251634"/>
          </a:xfrm>
          <a:prstGeom prst="flowChartConnector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祝福眾人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301D4-878A-4507-87C7-486293582808}"/>
              </a:ext>
            </a:extLst>
          </p:cNvPr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gradFill flip="none" rotWithShape="1">
            <a:gsLst>
              <a:gs pos="0">
                <a:srgbClr val="363636">
                  <a:shade val="30000"/>
                  <a:satMod val="115000"/>
                </a:srgbClr>
              </a:gs>
              <a:gs pos="50000">
                <a:srgbClr val="363636">
                  <a:shade val="67500"/>
                  <a:satMod val="115000"/>
                </a:srgbClr>
              </a:gs>
              <a:gs pos="100000">
                <a:srgbClr val="363636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                       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DF327-4F96-4E91-BB00-6DEED40E8F30}"/>
              </a:ext>
            </a:extLst>
          </p:cNvPr>
          <p:cNvSpPr txBox="1"/>
          <p:nvPr/>
        </p:nvSpPr>
        <p:spPr>
          <a:xfrm>
            <a:off x="0" y="313980"/>
            <a:ext cx="120491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從匱乏到豐盛的恩典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anningmaobixingsu" panose="03000509000000000000" pitchFamily="65" charset="-122"/>
                <a:ea typeface="duanningmaobixingsu" panose="03000509000000000000" pitchFamily="65" charset="-122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anningmaobixingsu" panose="03000509000000000000" pitchFamily="65" charset="-122"/>
                <a:ea typeface="duanningmaobixingsu" panose="03000509000000000000" pitchFamily="65" charset="-122"/>
                <a:cs typeface="+mn-cs"/>
              </a:rPr>
              <a:t>				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			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約翰福音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6:1-15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F42FE-6910-31C4-69CC-D0660BBB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506094"/>
            <a:ext cx="5181599" cy="3886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0203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C61D-6CDB-734A-993E-DE401FF7A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68DD-FE76-C8AA-EF68-A433485F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92" y="125672"/>
            <a:ext cx="11582400" cy="139832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在基督耶穌裡 </a:t>
            </a:r>
            <a:r>
              <a:rPr lang="en-US" altLang="zh-TW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000" b="1" cap="none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從匱乏到豐盛的恩典</a:t>
            </a:r>
            <a:endParaRPr lang="en-US" sz="3600" b="1" cap="none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7602A-2FB9-73DA-973E-58D1841273EE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5D5F1-9679-6499-B153-10B4C845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42" y="3579441"/>
            <a:ext cx="4352921" cy="412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53E01-4B18-524D-B54F-6E977CC49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94" y="3424839"/>
            <a:ext cx="4353865" cy="403022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9C3AE6-B0E4-B3D9-14AB-CA2791605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4020-41BB-7D15-EE49-CCEFF0C4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225D-B55B-394F-F712-6E6C6C01C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72" y="243509"/>
            <a:ext cx="2835486" cy="84234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美國夢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AutoShape 2" descr="冰島海外婚紗&lt;東法Donfer團隊&gt;給予我們一生難忘的夢幻回憶~絕美秘境瀑布,黑沙灘,冰河湖(含價格&amp;行程)－小語的幸福巧虎島｜痞客邦">
            <a:extLst>
              <a:ext uri="{FF2B5EF4-FFF2-40B4-BE49-F238E27FC236}">
                <a16:creationId xmlns:a16="http://schemas.microsoft.com/office/drawing/2014/main" id="{B69F7E02-BDE2-E192-53C8-1DC12A106B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7150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B99798-6435-A786-89C6-E46F2260FBF5}"/>
              </a:ext>
            </a:extLst>
          </p:cNvPr>
          <p:cNvSpPr/>
          <p:nvPr/>
        </p:nvSpPr>
        <p:spPr>
          <a:xfrm>
            <a:off x="87086" y="57150"/>
            <a:ext cx="12017828" cy="67437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FCE32-8CB2-2E50-532F-7ED757DD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2" y="1272209"/>
            <a:ext cx="4400777" cy="5280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EB4DE64-651A-4846-3A4F-6265ABF4DB2A}"/>
              </a:ext>
            </a:extLst>
          </p:cNvPr>
          <p:cNvSpPr txBox="1">
            <a:spLocks/>
          </p:cNvSpPr>
          <p:nvPr/>
        </p:nvSpPr>
        <p:spPr>
          <a:xfrm>
            <a:off x="4483510" y="243510"/>
            <a:ext cx="7501661" cy="282415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只要</a:t>
            </a:r>
            <a:r>
              <a:rPr kumimoji="0" lang="zh-TW" alt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努力工作、堅持不懈、充分利用機會</a:t>
            </a:r>
            <a:endParaRPr kumimoji="0" lang="en-US" altLang="zh-TW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就可取得成功、創造更美好的未來</a:t>
            </a:r>
            <a:endParaRPr kumimoji="0" lang="en-US" altLang="zh-TW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	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C6697-9A8C-BF02-CFDD-054BCF864375}"/>
              </a:ext>
            </a:extLst>
          </p:cNvPr>
          <p:cNvSpPr txBox="1"/>
          <p:nvPr/>
        </p:nvSpPr>
        <p:spPr>
          <a:xfrm>
            <a:off x="2974285" y="4049403"/>
            <a:ext cx="614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錢、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5004F-48FE-EC33-FA67-51D8F5BED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392" y="2400968"/>
            <a:ext cx="6200847" cy="41295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80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000"/>
            </a:gs>
            <a:gs pos="0">
              <a:srgbClr val="92D050"/>
            </a:gs>
          </a:gsLst>
          <a:lin ang="27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53A4F-E1C0-44D9-B258-67EC7F16D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F270-0F4F-8807-A0E8-C6C02FD3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72" y="243509"/>
            <a:ext cx="2835486" cy="842341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現實生活</a:t>
            </a:r>
            <a:endParaRPr lang="en-US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AutoShape 2" descr="冰島海外婚紗&lt;東法Donfer團隊&gt;給予我們一生難忘的夢幻回憶~絕美秘境瀑布,黑沙灘,冰河湖(含價格&amp;行程)－小語的幸福巧虎島｜痞客邦">
            <a:extLst>
              <a:ext uri="{FF2B5EF4-FFF2-40B4-BE49-F238E27FC236}">
                <a16:creationId xmlns:a16="http://schemas.microsoft.com/office/drawing/2014/main" id="{FC199915-5EAD-B81D-63E4-E4312FDDB1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7150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AF72F5-A421-D4C3-31FC-556074E38CBE}"/>
              </a:ext>
            </a:extLst>
          </p:cNvPr>
          <p:cNvSpPr/>
          <p:nvPr/>
        </p:nvSpPr>
        <p:spPr>
          <a:xfrm>
            <a:off x="87086" y="57150"/>
            <a:ext cx="12017828" cy="67437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2798F9-898B-A12E-7098-E80F941331F0}"/>
              </a:ext>
            </a:extLst>
          </p:cNvPr>
          <p:cNvSpPr txBox="1">
            <a:spLocks/>
          </p:cNvSpPr>
          <p:nvPr/>
        </p:nvSpPr>
        <p:spPr>
          <a:xfrm>
            <a:off x="8819535" y="3313471"/>
            <a:ext cx="3165636" cy="292132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AEEDE-3833-F98B-1295-5FC141CAB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9" y="243509"/>
            <a:ext cx="2957226" cy="2094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0805-A802-CE61-4771-4FA13869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08" y="1331626"/>
            <a:ext cx="3165636" cy="2374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81251-0809-4C55-F47A-3E4F27937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231" y="361785"/>
            <a:ext cx="4357390" cy="2525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BC012C-07CC-4A53-C333-CDF52F532839}"/>
              </a:ext>
            </a:extLst>
          </p:cNvPr>
          <p:cNvSpPr/>
          <p:nvPr/>
        </p:nvSpPr>
        <p:spPr>
          <a:xfrm>
            <a:off x="6624354" y="3886035"/>
            <a:ext cx="5360817" cy="266540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我的神必照他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榮耀的豐富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，在基督耶穌裡，使你們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一切所需用的都充足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腓立比書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4:19)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022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72AEEE7-C4F4-5FD5-E091-0EA98AC2F446}"/>
              </a:ext>
            </a:extLst>
          </p:cNvPr>
          <p:cNvSpPr/>
          <p:nvPr/>
        </p:nvSpPr>
        <p:spPr>
          <a:xfrm>
            <a:off x="5241177" y="50172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00D7E6-37E7-7C45-382D-D9AF6A1EB9DB}"/>
              </a:ext>
            </a:extLst>
          </p:cNvPr>
          <p:cNvSpPr/>
          <p:nvPr/>
        </p:nvSpPr>
        <p:spPr>
          <a:xfrm>
            <a:off x="3334055" y="3335834"/>
            <a:ext cx="944880" cy="5174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時間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BE43173-597A-A70C-E6AD-C4590D147F15}"/>
              </a:ext>
            </a:extLst>
          </p:cNvPr>
          <p:cNvSpPr/>
          <p:nvPr/>
        </p:nvSpPr>
        <p:spPr>
          <a:xfrm>
            <a:off x="4571163" y="2442377"/>
            <a:ext cx="1648422" cy="5174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財物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CB09118-3430-18C9-EDBD-130828A7E4C5}"/>
              </a:ext>
            </a:extLst>
          </p:cNvPr>
          <p:cNvSpPr/>
          <p:nvPr/>
        </p:nvSpPr>
        <p:spPr>
          <a:xfrm>
            <a:off x="11261753" y="623207"/>
            <a:ext cx="663040" cy="156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能力</a:t>
            </a:r>
            <a:endParaRPr kumimoji="0" lang="en-US" altLang="zh-TW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C28743-882F-88BF-4655-246FC8540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75" y="3951629"/>
            <a:ext cx="4094974" cy="3790580"/>
          </a:xfrm>
          <a:prstGeom prst="rect">
            <a:avLst/>
          </a:prstGeom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5A13C0DA-7C4C-FBB6-2CA9-E9363A571DC9}"/>
              </a:ext>
            </a:extLst>
          </p:cNvPr>
          <p:cNvSpPr/>
          <p:nvPr/>
        </p:nvSpPr>
        <p:spPr>
          <a:xfrm rot="1623210">
            <a:off x="4278935" y="2887709"/>
            <a:ext cx="2424078" cy="209470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不夠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/>
      <p:bldP spid="16" grpId="0"/>
      <p:bldP spid="1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4EDA2-DA3A-1314-5A2F-A523CCFD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144CB6-B69D-FB42-6A9D-31751047437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80E19-30CC-6C4C-3A32-B62BDA5F68EF}"/>
              </a:ext>
            </a:extLst>
          </p:cNvPr>
          <p:cNvSpPr txBox="1"/>
          <p:nvPr/>
        </p:nvSpPr>
        <p:spPr>
          <a:xfrm>
            <a:off x="284794" y="154615"/>
            <a:ext cx="1180967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這事以後，耶穌渡過加利利海，就是提比哩亞海。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6:2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有許多人因為看見他在病人身上所行的神蹟，就跟隨他。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6:3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耶穌上了山，和門徒一同坐在那裡。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6:4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那時猶太人的逾越節近了。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6:5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耶穌舉目看見許多人來，就對腓力說：「我們從哪裡買餅叫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這些人吃呢？」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6:6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（他說這話是要試驗腓力；他自己原知道要怎樣行。）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6:7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腓力回答說：「就是二十兩銀子的餅，叫他們各人吃一點也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是不夠的。」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6:8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有一個門徒，就是西門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•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彼得的兄弟安得烈，對耶穌說：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6:9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「在這裡有一個孩童，帶著五個大麥餅、兩條魚，只是分給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這許多人還算甚麼呢？」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D8738-7824-ED0E-CE90-719FEE4DCF46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6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1E22-C7D0-0EF7-6B37-086EB6B8C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5CAD5B-856C-4635-3907-377A0DF92BF9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D708D-A1D5-3088-B890-7D0C5E038549}"/>
              </a:ext>
            </a:extLst>
          </p:cNvPr>
          <p:cNvSpPr txBox="1"/>
          <p:nvPr/>
        </p:nvSpPr>
        <p:spPr>
          <a:xfrm>
            <a:off x="284794" y="154615"/>
            <a:ext cx="118096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6:10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耶穌說：「你們叫眾人坐下。」原來那地方的草多，眾人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就坐下，數目約有五千。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6:11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耶穌拿起餅來，祝謝了，就分給那坐著的人；分魚也是這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樣，都隨著他們所要的。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6:12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他們吃飽了，耶穌對門徒說：「把剩下的零碎收拾起來，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免得有糟蹋的。」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6:13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他們便將那五個大麥餅的零碎，就是眾人吃了剩下的，收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拾起來，裝滿了十二個籃子。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6:14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眾人看見耶穌所行的神蹟，就說：「這真是那要到世間來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的先知！」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6:15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耶穌既知道眾人要來強逼他作王，就獨自又退到山上去了。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32918-557A-E66C-F10D-D9990AB6135B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63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92" y="125672"/>
            <a:ext cx="11582400" cy="139832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在基督耶穌裡 </a:t>
            </a:r>
            <a:r>
              <a:rPr lang="en-US" altLang="zh-TW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4000" b="1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000" b="1" cap="none" dirty="0">
                <a:ln w="0"/>
                <a:solidFill>
                  <a:srgbClr val="3333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從匱乏到豐盛的恩典</a:t>
            </a:r>
            <a:endParaRPr lang="en-US" sz="3600" b="1" cap="none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735" y="1946339"/>
            <a:ext cx="9675294" cy="3776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800" b="1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從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需求物質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的匱乏到祂豐盛供應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371600" lvl="3" indent="0">
              <a:buClr>
                <a:schemeClr val="tx1"/>
              </a:buClr>
              <a:buSzPct val="100000"/>
              <a:buNone/>
            </a:pP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從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憐憫信心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的匱乏到祂豐盛施予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371600" lvl="3" indent="0">
              <a:buClr>
                <a:schemeClr val="tx1"/>
              </a:buClr>
              <a:buSzPct val="100000"/>
              <a:buNone/>
            </a:pP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從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認識耶穌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的匱乏到祂豐盛充滿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Clr>
                <a:schemeClr val="tx1"/>
              </a:buClr>
              <a:buSzPct val="100000"/>
              <a:buNone/>
            </a:pP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624C4-D039-BEDE-BF83-68073C4F720F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4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589B-A231-F969-EBBC-2E456ABD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86540F-E451-2983-2D71-9BDDE4B3159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B4CC8-DCF1-40C5-914C-5E1E0E2B3C5E}"/>
              </a:ext>
            </a:extLst>
          </p:cNvPr>
          <p:cNvSpPr txBox="1"/>
          <p:nvPr/>
        </p:nvSpPr>
        <p:spPr>
          <a:xfrm>
            <a:off x="284794" y="154615"/>
            <a:ext cx="118096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信息经文：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6:1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這事以後，耶穌渡過加利利海，就是提比哩亞海。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6:2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有許多人因為看見他在病人身上所行的神蹟，就跟隨他。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6:3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耶穌上了山，和門徒一同坐在那裡。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耶穌和門徒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猶太人想要殺耶穌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希律想要見他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太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可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路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)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耶穌給門徒能力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權柄傳道、趕許多鬼，治好許多病人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忙得連吃飯也沒有工夫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B2473-C0B5-5E7C-AF22-7B6703622048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B4CFDA-82A7-A34F-79EA-B9FDCF84C7F7}"/>
              </a:ext>
            </a:extLst>
          </p:cNvPr>
          <p:cNvSpPr/>
          <p:nvPr/>
        </p:nvSpPr>
        <p:spPr>
          <a:xfrm>
            <a:off x="284638" y="5289513"/>
            <a:ext cx="11531442" cy="127163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可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6:31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他就說：「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你們來，同我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暗暗地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到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曠野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地方去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歇一歇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7421B-26BC-2CA7-9F1C-09BD81EDCC91}"/>
              </a:ext>
            </a:extLst>
          </p:cNvPr>
          <p:cNvSpPr/>
          <p:nvPr/>
        </p:nvSpPr>
        <p:spPr>
          <a:xfrm>
            <a:off x="284638" y="619432"/>
            <a:ext cx="11531442" cy="19074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F446-C26A-631A-5627-B0F1601E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2D3984-C0DE-A922-212F-5B74FDD3778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9411D-6660-129F-AF0C-5C2F424FF63C}"/>
              </a:ext>
            </a:extLst>
          </p:cNvPr>
          <p:cNvSpPr txBox="1"/>
          <p:nvPr/>
        </p:nvSpPr>
        <p:spPr>
          <a:xfrm>
            <a:off x="284794" y="154615"/>
            <a:ext cx="11809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眾人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看見耶穌所行的神蹟，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跟隨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有許多認識耶穌和門徒，從各城步行，一同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到那裡，比他們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先趕到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了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1DD39-D847-1CDD-E13C-2BD68C57E9F1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995B8A-89F3-34E5-01FF-FEB34F75E969}"/>
              </a:ext>
            </a:extLst>
          </p:cNvPr>
          <p:cNvSpPr/>
          <p:nvPr/>
        </p:nvSpPr>
        <p:spPr>
          <a:xfrm>
            <a:off x="2917490" y="5811520"/>
            <a:ext cx="6357020" cy="8618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恩典的開始：看見神的作為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CB297F-CCEF-A14C-C345-DC4420732149}"/>
              </a:ext>
            </a:extLst>
          </p:cNvPr>
          <p:cNvSpPr/>
          <p:nvPr/>
        </p:nvSpPr>
        <p:spPr>
          <a:xfrm>
            <a:off x="423908" y="4987377"/>
            <a:ext cx="11531442" cy="7332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意外要求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：耶穌說：「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你們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給他們吃吧！」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EEBCE9-1868-E622-17B8-6D6E016CAE47}"/>
              </a:ext>
            </a:extLst>
          </p:cNvPr>
          <p:cNvSpPr/>
          <p:nvPr/>
        </p:nvSpPr>
        <p:spPr>
          <a:xfrm>
            <a:off x="423908" y="4127933"/>
            <a:ext cx="11531442" cy="76850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極大需求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天已晚、許多人、野地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5A440F-42E7-79A6-9BF8-94F58CDBC9C5}"/>
              </a:ext>
            </a:extLst>
          </p:cNvPr>
          <p:cNvSpPr/>
          <p:nvPr/>
        </p:nvSpPr>
        <p:spPr>
          <a:xfrm>
            <a:off x="423908" y="3182806"/>
            <a:ext cx="11531442" cy="8541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事與願違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暗暗地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」到「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曠野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」地方去「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歇一歇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31CA50-570F-304F-7B69-46FBB191D06C}"/>
              </a:ext>
            </a:extLst>
          </p:cNvPr>
          <p:cNvSpPr/>
          <p:nvPr/>
        </p:nvSpPr>
        <p:spPr>
          <a:xfrm>
            <a:off x="423908" y="2405817"/>
            <a:ext cx="11531442" cy="73151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耶穌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憐憫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接待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他們，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講論神國的道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醫治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那些需醫治的人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5933C22B-B79D-225B-C567-51AEB5CF9B2F}"/>
              </a:ext>
            </a:extLst>
          </p:cNvPr>
          <p:cNvSpPr/>
          <p:nvPr/>
        </p:nvSpPr>
        <p:spPr>
          <a:xfrm rot="19752105">
            <a:off x="1066364" y="3697583"/>
            <a:ext cx="1080665" cy="3198015"/>
          </a:xfrm>
          <a:prstGeom prst="curvedRightArrow">
            <a:avLst>
              <a:gd name="adj1" fmla="val 25000"/>
              <a:gd name="adj2" fmla="val 54835"/>
              <a:gd name="adj3" fmla="val 25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55B63CF9-B959-3A7E-20D5-2CC2234BC13A}"/>
              </a:ext>
            </a:extLst>
          </p:cNvPr>
          <p:cNvSpPr/>
          <p:nvPr/>
        </p:nvSpPr>
        <p:spPr>
          <a:xfrm rot="19878526">
            <a:off x="896031" y="4663734"/>
            <a:ext cx="1494752" cy="2311045"/>
          </a:xfrm>
          <a:prstGeom prst="curvedRightArrow">
            <a:avLst>
              <a:gd name="adj1" fmla="val 25000"/>
              <a:gd name="adj2" fmla="val 50000"/>
              <a:gd name="adj3" fmla="val 25626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3AAEA083-EFCC-F2E0-9A75-03A740235DB9}"/>
              </a:ext>
            </a:extLst>
          </p:cNvPr>
          <p:cNvSpPr/>
          <p:nvPr/>
        </p:nvSpPr>
        <p:spPr>
          <a:xfrm rot="19878526">
            <a:off x="1126978" y="5454209"/>
            <a:ext cx="1369187" cy="1462203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4604</Words>
  <Application>Microsoft Office PowerPoint</Application>
  <PresentationFormat>Widescreen</PresentationFormat>
  <Paragraphs>510</Paragraphs>
  <Slides>20</Slides>
  <Notes>17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2_Office Theme</vt:lpstr>
      <vt:lpstr>PowerPoint Presentation</vt:lpstr>
      <vt:lpstr>PowerPoint Presentation</vt:lpstr>
      <vt:lpstr>美國夢</vt:lpstr>
      <vt:lpstr>現實生活</vt:lpstr>
      <vt:lpstr>PowerPoint Presentation</vt:lpstr>
      <vt:lpstr>PowerPoint Presentation</vt:lpstr>
      <vt:lpstr>在基督耶穌裡  從匱乏到豐盛的恩典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在基督耶穌裡  從匱乏到豐盛的恩典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Yanxin Li</dc:creator>
  <cp:lastModifiedBy>casey fang</cp:lastModifiedBy>
  <cp:revision>11</cp:revision>
  <dcterms:created xsi:type="dcterms:W3CDTF">2025-11-28T20:11:06Z</dcterms:created>
  <dcterms:modified xsi:type="dcterms:W3CDTF">2025-11-30T21:28:27Z</dcterms:modified>
</cp:coreProperties>
</file>