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25"/>
  </p:notesMasterIdLst>
  <p:sldIdLst>
    <p:sldId id="393" r:id="rId2"/>
    <p:sldId id="633" r:id="rId3"/>
    <p:sldId id="567" r:id="rId4"/>
    <p:sldId id="568" r:id="rId5"/>
    <p:sldId id="549" r:id="rId6"/>
    <p:sldId id="1060" r:id="rId7"/>
    <p:sldId id="626" r:id="rId8"/>
    <p:sldId id="608" r:id="rId9"/>
    <p:sldId id="601" r:id="rId10"/>
    <p:sldId id="550" r:id="rId11"/>
    <p:sldId id="611" r:id="rId12"/>
    <p:sldId id="575" r:id="rId13"/>
    <p:sldId id="629" r:id="rId14"/>
    <p:sldId id="551" r:id="rId15"/>
    <p:sldId id="609" r:id="rId16"/>
    <p:sldId id="589" r:id="rId17"/>
    <p:sldId id="590" r:id="rId18"/>
    <p:sldId id="591" r:id="rId19"/>
    <p:sldId id="592" r:id="rId20"/>
    <p:sldId id="593" r:id="rId21"/>
    <p:sldId id="594" r:id="rId22"/>
    <p:sldId id="621" r:id="rId23"/>
    <p:sldId id="62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7426F67-6C8C-48F2-892E-2FA7F0D64391}">
          <p14:sldIdLst>
            <p14:sldId id="393"/>
            <p14:sldId id="633"/>
            <p14:sldId id="567"/>
            <p14:sldId id="568"/>
            <p14:sldId id="549"/>
            <p14:sldId id="1060"/>
            <p14:sldId id="626"/>
            <p14:sldId id="608"/>
            <p14:sldId id="601"/>
            <p14:sldId id="550"/>
            <p14:sldId id="611"/>
            <p14:sldId id="575"/>
            <p14:sldId id="629"/>
            <p14:sldId id="551"/>
            <p14:sldId id="609"/>
            <p14:sldId id="589"/>
            <p14:sldId id="590"/>
            <p14:sldId id="591"/>
            <p14:sldId id="592"/>
            <p14:sldId id="593"/>
            <p14:sldId id="594"/>
            <p14:sldId id="621"/>
            <p14:sldId id="62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3214"/>
    <a:srgbClr val="753E33"/>
    <a:srgbClr val="00467A"/>
    <a:srgbClr val="A40000"/>
    <a:srgbClr val="223E42"/>
    <a:srgbClr val="745953"/>
    <a:srgbClr val="D8D9D1"/>
    <a:srgbClr val="481F67"/>
    <a:srgbClr val="3E737A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09" autoAdjust="0"/>
    <p:restoredTop sz="87681" autoAdjust="0"/>
  </p:normalViewPr>
  <p:slideViewPr>
    <p:cSldViewPr snapToGrid="0">
      <p:cViewPr varScale="1">
        <p:scale>
          <a:sx n="91" d="100"/>
          <a:sy n="91" d="100"/>
        </p:scale>
        <p:origin x="200" y="9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62883-BF61-4236-BFF8-2FE3F6A5B1FB}" type="datetimeFigureOut">
              <a:rPr lang="en-US" smtClean="0"/>
              <a:t>12/7/25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5747F-E678-4574-8ED2-C9BA88CC8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02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AA932D92-F16A-8DC4-9757-2161AB5E0F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5461E72A-879E-4A1D-E55C-B275C06A44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EF9B53D0-3A2B-493D-A3AB-2BFED3912A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EA64C14-3072-449E-8ADF-7FCED8DB31F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B9EF8F-06E2-E2DB-DCD7-1C2A1E422A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6075DD-E2C9-4C91-431E-19EBF375FE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A377A7-F058-4B32-D405-F8A6264E8C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B58801-66C6-464E-8541-A771340890D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1335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842339-64A8-7525-BEED-DA467D04FE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108AD2-72FF-32BC-0D45-86581E4B44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CA79CB-C67A-64FE-48C2-7F0F8FDAB9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0AF889-7C90-4518-A5AC-F734C36554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55588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F6C6BC-CE5F-DFDF-12BE-0CDF7F3E98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5ED6BD-4956-3330-7469-60C96A2345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FF0043-2B0B-958E-670B-4AFAB7626E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A9084D-3D09-490E-8743-1093CA62093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858C95-B1B0-D41A-8D87-5ADD24404D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A3D5B5-631D-4A8E-1395-C2AEBF7A61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060E2D-A922-DD88-B938-3A4F23E4CF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FB6C97-2023-489F-A2DA-BDA08FB6CDD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803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01D2D7-6A5C-640E-644F-22D2F02702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BDD24B-5EA0-2EC7-E945-BE414617A7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833F32-6C4B-ABE4-1AB7-E3A0684E15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B38755-F772-41F1-B3F2-A14E2043471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6520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3B8D30-826B-30DC-038F-E7BF1004B0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4E5C36-0DF9-1F75-CE1E-375070E4B2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943550-FCC6-D8E8-56B6-FF854BA373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4C3FF-3DC2-4D0C-8409-556C3E4126C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3516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8D58742-0AD4-EF59-E0C1-417D5EA24D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992C148-F1D7-470D-D64D-4C3DB4FAEF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6B92279-4592-D98C-53AB-76F0E9D56B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D013B4-F1E2-456B-AD32-8C347465A2C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855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89D05AE-FAF3-E55C-17DB-20B6E4D7BF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F40A4E0-9D8D-FE4B-59C3-F0CDB454F6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8D27577-9B21-B1E7-E262-1DCC997DB2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506330-337C-468E-8A4F-DE99EF6667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638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D069B62-8E5E-5B3C-AFD2-D5A94834B7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0256855-F36A-8DBD-0E3C-6B0EB4FB92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A882E07-4C28-23E2-5330-84759BEC7F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9A6D3A-0FBD-49DF-AF96-890CB78F658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3140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87BC15-B2E7-51D4-9413-D5194C578F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ED8AB6-BD8B-E02A-E688-2059C3E15A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CD67F0-CD27-5E61-ABDA-44CFF6ED68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74474-8B75-4A62-8DCF-154A1A80CD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460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57D8E0-DB9B-EB1C-8F6B-694CBC643D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C04350-A337-470F-CB51-A08657DB8C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DE5282-7DA7-D4A8-2204-CF404FC66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F9E8F3-A6F5-4E1E-8351-F968DBA4536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469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AE60A1E-8770-D3A3-9B86-162F7FB34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E48CD23-292D-8F2D-94AE-A76F21324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EFA5BE72-0E74-47FE-2B81-3F62EBA3287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838139A0-F4D6-2587-5851-905D9DCBBB7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DE42D8C0-C83E-23CE-259A-95C8826BA5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/>
            </a:lvl1pPr>
          </a:lstStyle>
          <a:p>
            <a:fld id="{D27C2462-22F4-4E03-BBE1-8ACB47206B4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679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A8942897-0D74-7A47-AA82-C02144DB6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3700" y="765175"/>
            <a:ext cx="4681538" cy="2808288"/>
          </a:xfrm>
        </p:spPr>
        <p:txBody>
          <a:bodyPr/>
          <a:lstStyle/>
          <a:p>
            <a:r>
              <a:rPr lang="zh-TW" altLang="en-US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身體的見證</a:t>
            </a:r>
            <a:r>
              <a:rPr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br>
              <a:rPr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</a:br>
            <a:r>
              <a:rPr lang="zh-TW" altLang="en-US" b="1">
                <a:solidFill>
                  <a:srgbClr val="660066"/>
                </a:solidFill>
                <a:ea typeface="標楷體" panose="03000509000000000000" pitchFamily="65" charset="-128"/>
                <a:cs typeface="Times New Roman" panose="02020603050405020304" pitchFamily="18" charset="0"/>
              </a:rPr>
              <a:t>操練敬虔</a:t>
            </a:r>
            <a:r>
              <a:rPr lang="en-US" altLang="en-US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  <a:br>
              <a:rPr lang="en-US" altLang="en-US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:8-13)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E6810D7F-4B8B-42A3-7962-4EACA65CB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2625" y="4221163"/>
            <a:ext cx="4587875" cy="15843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北卡三角區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華人基督教會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kumimoji="0"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2025-12-07</a:t>
            </a:r>
            <a:endParaRPr kumimoji="0" lang="zh-TW" altLang="en-US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pic>
        <p:nvPicPr>
          <p:cNvPr id="3076" name="Picture 6">
            <a:extLst>
              <a:ext uri="{FF2B5EF4-FFF2-40B4-BE49-F238E27FC236}">
                <a16:creationId xmlns:a16="http://schemas.microsoft.com/office/drawing/2014/main" id="{FD00D2B6-6C8B-9C60-2FF1-8C2981617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700088"/>
            <a:ext cx="6334125" cy="560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703CA705-360A-5542-9C84-A68C124B4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74638"/>
            <a:ext cx="11449050" cy="633412"/>
          </a:xfrm>
        </p:spPr>
        <p:txBody>
          <a:bodyPr/>
          <a:lstStyle/>
          <a:p>
            <a:pPr>
              <a:lnSpc>
                <a:spcPts val="3300"/>
              </a:lnSpc>
              <a:spcBef>
                <a:spcPts val="120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生活行為上的操練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E5DC7719-E276-D6E2-5F60-0CAEA167B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08050"/>
            <a:ext cx="11449050" cy="5329238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4:9 …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這些事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你們都要去行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．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雅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1:22 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只是你們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要行道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、不要單單聽道、自己欺哄自己．</a:t>
            </a:r>
            <a:endParaRPr lang="en-US" altLang="en-US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都要去行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生活行為上的操練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去行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do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就去做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[KJV]; put into practice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實踐出來</a:t>
            </a:r>
            <a:r>
              <a:rPr lang="zh-TW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[NIV]</a:t>
            </a:r>
            <a:endParaRPr lang="en-US" altLang="en-US" sz="2800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要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一個命令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不是選擇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都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所有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全部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要行道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真理是在實踐中體會出來的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A3A4B67C-C77B-DC2E-FF37-1947BDF7A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74638"/>
            <a:ext cx="11449050" cy="633412"/>
          </a:xfrm>
        </p:spPr>
        <p:txBody>
          <a:bodyPr/>
          <a:lstStyle/>
          <a:p>
            <a:pPr>
              <a:lnSpc>
                <a:spcPts val="3300"/>
              </a:lnSpc>
              <a:spcBef>
                <a:spcPts val="120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生活行為的根據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效法榜樣 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3C399491-A6BD-3D97-4171-8BEF5B2AF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08050"/>
            <a:ext cx="11449050" cy="5329238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4:9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在我身上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所學習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的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這些事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你們都要去行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．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林前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11:1 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你們該效法我、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像我效法基督一樣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約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1:38 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耶穌轉過身來、看見他們跟著、就問他們說、你們要甚麼。他們說、拉比、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在那裡住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39 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耶穌說、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你們來看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。他們就去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看他在那裡住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、這一天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便與他同住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…</a:t>
            </a:r>
            <a:endParaRPr lang="en-US" altLang="en-US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在我身上的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效法</a:t>
            </a:r>
            <a:r>
              <a:rPr lang="zh-TW" altLang="en-US" b="1">
                <a:solidFill>
                  <a:srgbClr val="002060"/>
                </a:solidFill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榜樣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像我效法基督一樣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效法榜樣的界線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效法榜樣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聖經的教與學的方式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在那裡住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門徒知道向耶穌學習就是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與耶穌同住</a:t>
            </a: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你們來看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耶穌知道教導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就是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近距離觀察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便與他同住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允許靠近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BBE03E8-C67E-8DDC-B2AA-6D149CA3D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74638"/>
            <a:ext cx="11522075" cy="633412"/>
          </a:xfrm>
        </p:spPr>
        <p:txBody>
          <a:bodyPr/>
          <a:lstStyle/>
          <a:p>
            <a:pPr>
              <a:lnSpc>
                <a:spcPts val="3300"/>
              </a:lnSpc>
              <a:spcBef>
                <a:spcPts val="120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效法榜樣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對效法者的要求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BF45CBBF-5232-2D6D-ECE8-19FA910FD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522075" cy="5329237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4:9 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你們在我身上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所學習的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所領受的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所聽見的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所看見的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、這些事你們都要去行．</a:t>
            </a:r>
            <a:endParaRPr lang="en-US" altLang="zh-TW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所學習的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所領受的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所聽見的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所看見的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have both learned, and received, and heard, and seen in me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也學習了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也領受了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也在我身上聽見了也看見了的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中譯略了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也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是同時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所學習的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– 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理性的了解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觀念的形成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謙卑好學受教的心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所領受的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心中接受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觀念的內化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意志的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投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入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所聽見的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接收訊息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渴望聽到的心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開放和敏銳的耳朵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所看見的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– 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細心觀察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更</a:t>
            </a:r>
            <a:r>
              <a:rPr 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有效</a:t>
            </a:r>
            <a:r>
              <a:rPr lang="en-US" alt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的學習方法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印證道路的可行性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檢驗榜樣的真實性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3D266C38-B7EC-9F27-1CE3-372EEA1BD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03200"/>
            <a:ext cx="11522075" cy="633413"/>
          </a:xfrm>
        </p:spPr>
        <p:txBody>
          <a:bodyPr/>
          <a:lstStyle/>
          <a:p>
            <a:pPr>
              <a:lnSpc>
                <a:spcPts val="3300"/>
              </a:lnSpc>
              <a:spcBef>
                <a:spcPts val="120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效法榜樣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榜樣何處尋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6026FECF-118F-5966-3177-81BF0308E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836613"/>
            <a:ext cx="11450638" cy="54006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約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13:15 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我給你們作了榜樣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、叫你們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照著我向你們所作的去作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林前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11:1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該效法我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帖前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5:11 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所以你們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該彼此勸慰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互相建立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endParaRPr lang="en-US" altLang="zh-TW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我作了榜樣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耶穌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終極的榜樣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該效法我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直接接觸到的屬靈人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該彼此勸慰互相建立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同儕彼此作榜樣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團契型</a:t>
            </a:r>
            <a:r>
              <a:rPr 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小組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聖經和傳記裡的屬靈人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聖經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如保羅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彼得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約翰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摩西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大衛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傳記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如 司布真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戴德生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王明道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蔡蘇娟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AAD03DA2-7282-26BD-DB86-B53334466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5" y="188913"/>
            <a:ext cx="11593513" cy="63341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操練敬虔的果子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4A598A88-FFDB-C631-D372-0602FFA68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449050" cy="5545137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4:9 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賜平安的　神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就必與你們同在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4:7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　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神所賜出人意外的平安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、必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保守你們的心懷意念。</a:t>
            </a:r>
            <a:r>
              <a:rPr lang="zh-TW" altLang="en-US" b="1"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	</a:t>
            </a: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3:8 …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我為他已經丟棄萬事、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為要得著基督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．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…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and the God of peace shall be with you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然後平安的神必與你們同在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[KJV]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中譯省略了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”and”,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“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然後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”,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然後指出結果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必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–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有把握的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必然的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平安的神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神的本質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本性就是平安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平安的神與你們同在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享用神的同在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住在神的平安中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響應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4:7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從得神賜的平安到得賜平安的神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響應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3:8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得著神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基督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)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endParaRPr lang="en-US" altLang="en-US"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83FF096C-542F-7DBE-661A-AFAF6034F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376025" cy="9223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:8-13,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身體的見證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ea typeface="標楷體" panose="03000509000000000000" pitchFamily="65" charset="-128"/>
                <a:cs typeface="Times New Roman" panose="02020603050405020304" pitchFamily="18" charset="0"/>
              </a:rPr>
              <a:t>操練敬虔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 </a:t>
            </a:r>
            <a:endParaRPr lang="en-US" altLang="en-US" sz="3600"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90D0240C-079D-C955-248F-4D97EE0DA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1196975"/>
            <a:ext cx="11376025" cy="4929188"/>
          </a:xfrm>
        </p:spPr>
        <p:txBody>
          <a:bodyPr/>
          <a:lstStyle/>
          <a:p>
            <a:pPr algn="ctr"/>
            <a:r>
              <a:rPr lang="en-US" altLang="zh-TW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4:8 </a:t>
            </a:r>
            <a:r>
              <a:rPr lang="zh-TW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思想生活上的操練</a:t>
            </a:r>
            <a:endParaRPr lang="en-US" altLang="en-US" b="1">
              <a:solidFill>
                <a:srgbClr val="72BFC5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algn="ctr"/>
            <a:r>
              <a:rPr lang="en-US" altLang="zh-TW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4:9 </a:t>
            </a:r>
            <a:r>
              <a:rPr lang="zh-TW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生活行為</a:t>
            </a:r>
            <a:r>
              <a:rPr lang="en-US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上的操練</a:t>
            </a:r>
            <a:endParaRPr lang="en-US" altLang="zh-TW" b="1">
              <a:solidFill>
                <a:srgbClr val="72BFC5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algn="ctr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4:10-13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心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緒上的操練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A6F2F6D8-8290-D293-6AA8-845870EA3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74638"/>
            <a:ext cx="11377612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4:10-13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心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緒上的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操練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6DFB4218-EA65-72C0-8148-54B93BD45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052513"/>
            <a:ext cx="11160125" cy="51847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4:10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我靠主大大的喜樂、因為你們思念我的心、如今又發生．你們向來就思念我、只是沒得機會。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11 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我並不是因缺乏說這話、我無論在甚麼景況、都可以知足、這是我已經學會了．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12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我知道怎樣處卑賤、也知道怎樣處豐富、或飽足、或飢餓、或有餘、或缺乏、隨事隨在、我都得了秘訣。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13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我靠著那加給我力量的 、凡事都能作。</a:t>
            </a:r>
            <a:endParaRPr lang="en-US" altLang="en-US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659949A-7F26-E8D9-664E-BCA1032BF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06375"/>
            <a:ext cx="11522075" cy="7016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喜樂的心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262FB3C1-7822-E17D-C452-59B809CD4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836613"/>
            <a:ext cx="11377613" cy="5545137"/>
          </a:xfrm>
        </p:spPr>
        <p:txBody>
          <a:bodyPr/>
          <a:lstStyle/>
          <a:p>
            <a:pPr marL="350838" indent="-3508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4:10 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靠主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大大的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喜樂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…</a:t>
            </a:r>
          </a:p>
          <a:p>
            <a:pPr marL="350838" indent="-3508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3:1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弟兄們、我還有話說、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你們要靠主喜樂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4:4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靠主常常喜樂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．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喜樂的基礎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大大的喜樂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</a:t>
            </a:r>
            <a:r>
              <a:rPr lang="zh-TW" altLang="en-US"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不只是有一點點喜樂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靠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en </a:t>
            </a:r>
            <a:r>
              <a:rPr lang="en-US" altLang="en-US" sz="24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=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in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在裏面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at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在那位置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on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之上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by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藉著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with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一起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…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主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基督站在作頭的地位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靠主喜樂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喜樂的基礎就是自己站穩在基督作主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頭的位置上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(</a:t>
            </a:r>
            <a:r>
              <a:rPr lang="en-US" altLang="zh-TW" sz="24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=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身體的見證的顯出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)</a:t>
            </a:r>
          </a:p>
          <a:p>
            <a:pPr marL="350838" indent="-3508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響應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3:1, 4:4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你們要靠主喜樂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常常喜樂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對腓立比教會吩咐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響應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4:9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你們在我身上所聽見的所看見的都要去行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  <a:buFontTx/>
              <a:buNone/>
            </a:pP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  <a:buFontTx/>
              <a:buNone/>
            </a:pP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DC0B4AAE-2423-8C71-6E82-36F22C6A8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79388"/>
            <a:ext cx="11449050" cy="7191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喜樂的因由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0D4A0ACC-599B-BAD1-9AB7-DB741F30B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08050"/>
            <a:ext cx="11304588" cy="5543550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4:10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我靠主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喜樂、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因為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你們思念我的心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、如今又發生．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因為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–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保羅大大喜樂的原因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腓立比教會的思念的心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表同情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代禱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實物支持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人力資源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…</a:t>
            </a: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腓立比教會的思念的心所包含的意義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神透過腓立比教會顯明祂對祂的工人的愛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腓立比教會體貼神的心意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按神的心意顧念工人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基督作頭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眾信徒作肢體的顯出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走上身體的見證的道路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喜樂的因由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在主裡的視角看見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神的可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信可靠,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神的旨意的成就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(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也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必然成就),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肢體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的長進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FAAD9C41-93BD-C1EC-6483-0458B8388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5" y="179388"/>
            <a:ext cx="11593513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知足的心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(1)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75C3B2E0-08D3-D69B-9BE5-17A0B8A7A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08050"/>
            <a:ext cx="11522075" cy="54006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4:11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不是因缺乏說這話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、我無論在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甚麼景況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、都可以知足、這是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我已經學會了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．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12 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我知道怎樣處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卑賤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、也知道怎樣處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豐富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、或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飽足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、或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飢餓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、或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有餘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、或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缺乏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、隨事隨在、我都得了秘訣。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我並不是因缺乏說這話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這話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–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指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4:10,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對腓立比的信徒的器重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不是因缺乏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不是為了滿足自己在物質上的需要說巴結的話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景況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–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指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4:12,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卑賤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豐富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飽足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飢餓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有餘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缺乏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已經學會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指知足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1C18C088-C985-D35F-3C54-83ECEACE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60350"/>
            <a:ext cx="11522075" cy="53181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一點回顧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4099" name="Content Placeholder 1">
            <a:extLst>
              <a:ext uri="{FF2B5EF4-FFF2-40B4-BE49-F238E27FC236}">
                <a16:creationId xmlns:a16="http://schemas.microsoft.com/office/drawing/2014/main" id="{9FB92969-50B4-8747-5E37-CD85F07DD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836613"/>
            <a:ext cx="11233150" cy="5456237"/>
          </a:xfrm>
        </p:spPr>
        <p:txBody>
          <a:bodyPr/>
          <a:lstStyle/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腓立比書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基督身體的見證的實踐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基督身體的見證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4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=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眾信徒讓基督作頭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+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眾信徒互為肢體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身體的見證的顯明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sz="24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=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合夥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任務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) +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團契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關係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),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koinonia (koy-nohn-ee’-ah)</a:t>
            </a: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腓立比教會的挑戰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不和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假教師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苦難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1:1-3:1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比較觀念性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身體的見證是什麼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身體見證在基督眼中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的重要性;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身體見證的表達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身體的見證如何在保羅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提摩太和以巴弗提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的生活上發出效用</a:t>
            </a: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3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:2-4:23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身體的見證在腓立比教會的實務上的應用 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認出假教師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在真屬靈中面對苦難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恢復同心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ea typeface="標楷體" panose="03000509000000000000" pitchFamily="65" charset="-128"/>
                <a:cs typeface="Times New Roman" panose="02020603050405020304" pitchFamily="18" charset="0"/>
              </a:rPr>
              <a:t>操練敬虔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B5C2CAE4-1E92-C760-F5FF-8BB5C17A2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15888"/>
            <a:ext cx="11522075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知足的心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(2)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F0A2C938-FE2F-70D4-9CCA-996AD9B21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838" y="909638"/>
            <a:ext cx="11433175" cy="5543550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4:11..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我無論在甚麼景況、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都可以知足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、這是我已經學會了．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加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6:14…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因這十字架，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就我而論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，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世界已經釘在十字架上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；就世界而論，我已經釘在十字架上。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提前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6:6 然而敬虔加上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知足的心便是大利了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．…8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只要有衣有食、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就當知足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都可以知足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讓心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緒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脫離物質的得或失的影響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不排除豐富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飽足</a:t>
            </a:r>
            <a:r>
              <a:rPr lang="en-US" altLang="zh-TW" b="1" i="1">
                <a:solidFill>
                  <a:srgbClr val="006600"/>
                </a:solidFill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,</a:t>
            </a:r>
            <a:r>
              <a:rPr lang="zh-TW" altLang="en-US" b="1" i="1">
                <a:solidFill>
                  <a:srgbClr val="006600"/>
                </a:solidFill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有餘</a:t>
            </a:r>
            <a:r>
              <a:rPr lang="en-US" altLang="zh-TW" b="1" i="1">
                <a:solidFill>
                  <a:srgbClr val="006600"/>
                </a:solidFill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也不排除卑賤</a:t>
            </a:r>
            <a:r>
              <a:rPr lang="en-US" altLang="zh-TW" b="1" i="1">
                <a:solidFill>
                  <a:srgbClr val="006600"/>
                </a:solidFill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,</a:t>
            </a:r>
            <a:r>
              <a:rPr lang="zh-TW" altLang="en-US" b="1" i="1">
                <a:solidFill>
                  <a:srgbClr val="006600"/>
                </a:solidFill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飢餓</a:t>
            </a:r>
            <a:r>
              <a:rPr lang="en-US" altLang="zh-TW" b="1" i="1">
                <a:solidFill>
                  <a:srgbClr val="006600"/>
                </a:solidFill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,</a:t>
            </a:r>
            <a:r>
              <a:rPr lang="zh-TW" altLang="en-US" b="1" i="1">
                <a:solidFill>
                  <a:srgbClr val="006600"/>
                </a:solidFill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缺乏</a:t>
            </a:r>
            <a:endParaRPr lang="en-US" altLang="zh-TW" b="1" i="1">
              <a:solidFill>
                <a:srgbClr val="006600"/>
              </a:solidFill>
              <a:latin typeface="標楷體" panose="03000509000000000000" pitchFamily="65" charset="-128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響應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加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6:14 –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對物質的事進入死的層次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知足的秘訣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就當知足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一個命令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便是大利了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有益的美德</a:t>
            </a:r>
            <a:endParaRPr lang="en-US" altLang="en-US" b="1" i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1A0F454B-0F3F-8490-C5B6-A72D949FA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03200"/>
            <a:ext cx="11522075" cy="63341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剛強壯膽的心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345E898F-B1C3-8F6A-3D9C-FB8E80EAB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522075" cy="56165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4:12 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隨事隨在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、我都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得了秘訣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13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我靠著那加給我力量的、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凡事都能作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隨事隨在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everywhere and in all things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無論何處何事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[KJV] –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任何情況,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更寬闊的視野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得了秘訣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I am instructed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我已被教導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[KJV]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己學會如何看待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任何情況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凡事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–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沒有限制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包括任何事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際遇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都能作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在掌控之下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活出主動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篤定和自信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有所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為,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有所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不為不是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無力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無奈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失控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是自決的選擇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FD4A0614-4DB8-EABC-8016-EEFAD0285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79388"/>
            <a:ext cx="11522075" cy="63341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可以有剛強壯膽的心的條件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4C3E1789-17AC-89EC-33A3-E40DF36BD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522075" cy="56165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13 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靠著那加給我力量的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、凡事都能作。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2:5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你們當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以基督耶穌的心為心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6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他本有　神的形像、不以自己與　神同等為強奪的．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7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反倒虛己、取了奴僕的形像、成為人的樣式．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8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既有人的樣子、就自己卑微、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…</a:t>
            </a: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靠著那加給我力量的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through Christ which strengtheneth me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藉著基督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那加強我的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[KJV] </a:t>
            </a: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藉著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through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4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=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en </a:t>
            </a:r>
            <a:r>
              <a:rPr lang="en-US" altLang="zh-TW" sz="24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=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in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在裏面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at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在那位置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on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之上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by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藉著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…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藉著基督 </a:t>
            </a:r>
            <a:r>
              <a:rPr lang="en-US" altLang="zh-TW" sz="24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=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在基督作頭裏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加強我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活出主動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篤定和自信不易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需要基督加力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呼應腓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2:5-11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以基督耶穌的心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甘願降卑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但從未失控的有自信的心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3355E448-5A70-CB45-F9C5-E067C85E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88913"/>
            <a:ext cx="11304587" cy="792162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身體的見證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 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操練敬虔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E183DB29-A2F9-0686-FC5A-9479E773B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1052513"/>
            <a:ext cx="11304587" cy="1943100"/>
          </a:xfrm>
        </p:spPr>
        <p:txBody>
          <a:bodyPr/>
          <a:lstStyle/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思想生活上的操練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內在的屬靈品格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外在的見證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生活行動上的操練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效法榜樣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心緒上的操練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喜樂的心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知足的心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剛強壯膽的心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pic>
        <p:nvPicPr>
          <p:cNvPr id="26628" name="Picture 1">
            <a:extLst>
              <a:ext uri="{FF2B5EF4-FFF2-40B4-BE49-F238E27FC236}">
                <a16:creationId xmlns:a16="http://schemas.microsoft.com/office/drawing/2014/main" id="{80CF8AFE-7131-F1F5-0A4E-4025D1592F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" y="3429000"/>
            <a:ext cx="1162367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Box 2">
            <a:extLst>
              <a:ext uri="{FF2B5EF4-FFF2-40B4-BE49-F238E27FC236}">
                <a16:creationId xmlns:a16="http://schemas.microsoft.com/office/drawing/2014/main" id="{37405123-5A55-AF0A-3FE9-48C323EEC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3541713"/>
            <a:ext cx="1008062" cy="8239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我討厭夜裡睡不著覺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26630" name="TextBox 3">
            <a:extLst>
              <a:ext uri="{FF2B5EF4-FFF2-40B4-BE49-F238E27FC236}">
                <a16:creationId xmlns:a16="http://schemas.microsoft.com/office/drawing/2014/main" id="{B1BA8697-3FE4-425B-00B9-C2BCFB98C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3" y="3500438"/>
            <a:ext cx="2482850" cy="5794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我</a:t>
            </a: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會</a:t>
            </a: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胡思亂想,</a:t>
            </a: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心煩意亂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anose="03000509000000000000" pitchFamily="65" charset="-128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26631" name="TextBox 4">
            <a:extLst>
              <a:ext uri="{FF2B5EF4-FFF2-40B4-BE49-F238E27FC236}">
                <a16:creationId xmlns:a16="http://schemas.microsoft.com/office/drawing/2014/main" id="{2C6BADCB-2E03-1321-D593-E1AE3FFD0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138" y="3573463"/>
            <a:ext cx="2655887" cy="5794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夜裡輾轉反側</a:t>
            </a: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,</a:t>
            </a: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思考人生難題</a:t>
            </a: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,</a:t>
            </a: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Times New Roman" panose="02020603050405020304" pitchFamily="18" charset="0"/>
              </a:rPr>
              <a:t>真是太糟糕了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anose="03000509000000000000" pitchFamily="65" charset="-128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26632" name="TextBox 5">
            <a:extLst>
              <a:ext uri="{FF2B5EF4-FFF2-40B4-BE49-F238E27FC236}">
                <a16:creationId xmlns:a16="http://schemas.microsoft.com/office/drawing/2014/main" id="{59BEF121-C5B1-64FA-C10B-8D0BC6AE5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0188" y="3630613"/>
            <a:ext cx="1223962" cy="1311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+mn-cs"/>
              </a:rPr>
              <a:t>但是</a:t>
            </a: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+mn-cs"/>
              </a:rPr>
              <a:t>,</a:t>
            </a: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+mn-cs"/>
              </a:rPr>
              <a:t>躺在床上想著披薩</a:t>
            </a: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+mn-cs"/>
              </a:rPr>
              <a:t>, </a:t>
            </a: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8"/>
                <a:ea typeface="標楷體" panose="03000509000000000000" pitchFamily="65" charset="-128"/>
                <a:cs typeface="+mn-cs"/>
              </a:rPr>
              <a:t>簡直讓人無法忍受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anose="03000509000000000000" pitchFamily="65" charset="-128"/>
              <a:ea typeface="標楷體" panose="03000509000000000000" pitchFamily="65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58F30CC-0FD0-65A0-9AD6-E46E0E90C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376025" cy="9223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:8-13,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身體的見證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ea typeface="標楷體" panose="03000509000000000000" pitchFamily="65" charset="-128"/>
                <a:cs typeface="Times New Roman" panose="02020603050405020304" pitchFamily="18" charset="0"/>
              </a:rPr>
              <a:t>操練敬虔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 </a:t>
            </a:r>
            <a:endParaRPr lang="en-US" altLang="en-US" sz="3600"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C6F7895B-E470-4492-9CA7-4281332FF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1196975"/>
            <a:ext cx="11376025" cy="4929188"/>
          </a:xfrm>
        </p:spPr>
        <p:txBody>
          <a:bodyPr/>
          <a:lstStyle/>
          <a:p>
            <a:pPr algn="ctr"/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4:8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思想生活上的操練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algn="ctr"/>
            <a:r>
              <a:rPr lang="en-US" altLang="zh-TW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4:9 </a:t>
            </a:r>
            <a:r>
              <a:rPr lang="zh-TW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生活行為</a:t>
            </a:r>
            <a:r>
              <a:rPr lang="en-US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上的操練</a:t>
            </a:r>
            <a:endParaRPr lang="en-US" altLang="zh-TW" b="1">
              <a:solidFill>
                <a:srgbClr val="72BFC5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algn="ctr"/>
            <a:r>
              <a:rPr lang="en-US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4:10-13 </a:t>
            </a:r>
            <a:r>
              <a:rPr lang="zh-TW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心</a:t>
            </a:r>
            <a:r>
              <a:rPr lang="en-US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緒上的操練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F360BE3-6C9E-0133-B622-AA69895F4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4490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4:8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思想生活上的操練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234FEB8-B033-019B-CD2E-BF117F0A2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052513"/>
            <a:ext cx="11233150" cy="5040312"/>
          </a:xfrm>
        </p:spPr>
        <p:txBody>
          <a:bodyPr/>
          <a:lstStyle/>
          <a:p>
            <a:pPr marL="338138" indent="-338138"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4:8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弟兄們、我還有未盡的話．凡是真實的、可敬的、公義的、清潔的、可愛的、有美名的．若有甚麼德行、若有甚麼稱讚、這些事你們都要思念。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0181C15-630E-C643-25E1-BE42436DA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8913"/>
            <a:ext cx="11522075" cy="63341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思想生活上的操練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763C17A8-B548-E37C-816D-0795B8238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522075" cy="56165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4:8 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弟兄們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、我還有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未盡的話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．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若有甚麼德行、若有甚麼稱讚、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這些事你們都要思念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弟兄們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–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又一次親切的呼喚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未盡的話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finally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最後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一個小結</a:t>
            </a:r>
            <a:endParaRPr lang="en-US" altLang="en-US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承接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3:2-4:7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認出假教師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真屬靈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面對苦難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恢復同心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指出生命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</a:t>
            </a:r>
            <a:r>
              <a:rPr 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生活的根基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都要思念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思想生活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要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一個命令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不是選擇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都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所有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全部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思念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logizomai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(log-id’-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som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ahee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數算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衡量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思考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考慮</a:t>
            </a:r>
            <a:endParaRPr lang="en-US" altLang="en-US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E2778102-5BF3-E9E6-F254-E68D302A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8913"/>
            <a:ext cx="11522075" cy="63341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思想的內容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4C4B0A6-27EA-5332-2540-0AB849B71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522075" cy="56165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4:8 …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凡是真實的、可敬的、公義的、清潔的、可愛的、有美名的．若有甚麼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德行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、若有甚麼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稱讚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這些事你們都要思念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西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3:2 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思念上面的事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、不要思念地上的事。</a:t>
            </a:r>
            <a:endParaRPr lang="en-US" altLang="zh-TW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德行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virtue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美德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高尚聖潔的內在的品格和本質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真實的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alethes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(al-ay-</a:t>
            </a:r>
            <a:r>
              <a:rPr lang="en-US" altLang="en-US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thace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’)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真實的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屬真理的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公義的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清潔的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稱讚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praiseworthy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值得讚揚的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[NIV]</a:t>
            </a:r>
            <a:r>
              <a:rPr lang="zh-TW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高尚的外在的見證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可敬的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可愛的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有美名的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響應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西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3:2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思念上面的事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6">
            <a:extLst>
              <a:ext uri="{FF2B5EF4-FFF2-40B4-BE49-F238E27FC236}">
                <a16:creationId xmlns:a16="http://schemas.microsoft.com/office/drawing/2014/main" id="{7419CB57-6EDA-7299-43ED-CE5F951AA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425" y="882650"/>
            <a:ext cx="11160125" cy="261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47663" marR="0" lvl="0" indent="-347663" algn="l" defTabSz="914400" rtl="0" eaLnBrk="0" fontAlgn="base" latinLnBrk="0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箴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4:23  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你要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保守你心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、勝過保守一切因為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一生的果效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、是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由心發出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</a:t>
            </a:r>
            <a:endParaRPr kumimoji="0" lang="en-US" altLang="zh-TW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47663" marR="0" lvl="0" indent="-347663" algn="l" defTabSz="914400" rtl="0" eaLnBrk="0" fontAlgn="base" latinLnBrk="0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詩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1:2 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惟喜愛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耶和華的律法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晝夜思想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、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這人便為有福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</a:t>
            </a:r>
            <a:endParaRPr kumimoji="0" lang="en-US" altLang="zh-TW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47663" marR="0" lvl="0" indent="-347663" algn="l" defTabSz="914400" rtl="0" eaLnBrk="0" fontAlgn="base" latinLnBrk="0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約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17:17 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求你用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真理使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他們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成聖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．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你的道就是真理</a:t>
            </a: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。</a:t>
            </a:r>
            <a:endParaRPr kumimoji="0" lang="en-US" altLang="zh-TW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47663" marR="0" lvl="0" indent="-347663" algn="l" defTabSz="914400" rtl="0" eaLnBrk="0" fontAlgn="base" latinLnBrk="0" hangingPunct="0">
              <a:lnSpc>
                <a:spcPts val="3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一生的果效由心發出</a:t>
            </a:r>
            <a:r>
              <a:rPr kumimoji="0" lang="en-US" altLang="zh-TW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19" name="Title 3">
            <a:extLst>
              <a:ext uri="{FF2B5EF4-FFF2-40B4-BE49-F238E27FC236}">
                <a16:creationId xmlns:a16="http://schemas.microsoft.com/office/drawing/2014/main" id="{51187E8C-D07C-2E9B-E6F0-A5597E008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8578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正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視思想生活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9220" name="TextBox 4">
            <a:extLst>
              <a:ext uri="{FF2B5EF4-FFF2-40B4-BE49-F238E27FC236}">
                <a16:creationId xmlns:a16="http://schemas.microsoft.com/office/drawing/2014/main" id="{8E7EE832-0636-AFE0-C53A-D0E2AC4E1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8" y="3429000"/>
            <a:ext cx="11174412" cy="294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47663" marR="0" lvl="0" indent="-347663" algn="l" defTabSz="914400" rtl="0" eaLnBrk="0" fontAlgn="base" latinLnBrk="0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你會變成你整天所想的 </a:t>
            </a:r>
            <a:r>
              <a:rPr kumimoji="0" lang="en-US" altLang="zh-TW" sz="28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You become what you think about all day long (RW Emerson)</a:t>
            </a:r>
            <a:r>
              <a:rPr kumimoji="0" lang="zh-TW" altLang="en-US" sz="28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endParaRPr kumimoji="0" lang="en-US" altLang="zh-TW" sz="2800" b="1" i="1" u="none" strike="noStrike" kern="1200" cap="none" spc="0" normalizeH="0" baseline="0" noProof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47663" marR="0" lvl="0" indent="-347663" algn="l" defTabSz="914400" rtl="0" eaLnBrk="0" fontAlgn="base" latinLnBrk="0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用神的話保守你心</a:t>
            </a:r>
            <a:endParaRPr kumimoji="0" lang="en-US" altLang="zh-TW" sz="32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47663" marR="0" lvl="0" indent="-347663" algn="l" defTabSz="914400" rtl="0" eaLnBrk="0" fontAlgn="base" latinLnBrk="0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晝夜思想耶和華的律法 </a:t>
            </a:r>
            <a:r>
              <a:rPr kumimoji="0" lang="en-US" altLang="en-US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→ </a:t>
            </a:r>
            <a:r>
              <a:rPr kumimoji="0" lang="zh-TW" altLang="en-US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有福</a:t>
            </a:r>
            <a:endParaRPr kumimoji="0" lang="en-US" altLang="zh-TW" sz="3200" b="1" i="1" u="none" strike="noStrike" kern="1200" cap="none" spc="0" normalizeH="0" baseline="0" noProof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47663" marR="0" lvl="0" indent="-347663" algn="l" defTabSz="914400" rtl="0" eaLnBrk="0" fontAlgn="base" latinLnBrk="0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你的道 </a:t>
            </a:r>
            <a:r>
              <a:rPr kumimoji="0" lang="en-US" altLang="zh-TW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(</a:t>
            </a:r>
            <a:r>
              <a:rPr kumimoji="0" lang="en-US" altLang="zh-TW" sz="28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word</a:t>
            </a:r>
            <a:r>
              <a:rPr kumimoji="0" lang="zh-TW" altLang="en-US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話語 </a:t>
            </a:r>
            <a:r>
              <a:rPr kumimoji="0" lang="en-US" altLang="zh-TW" sz="28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[KJV]) </a:t>
            </a:r>
            <a:r>
              <a:rPr kumimoji="0" lang="en-US" altLang="zh-TW" sz="24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=</a:t>
            </a:r>
            <a:r>
              <a:rPr kumimoji="0" lang="zh-TW" altLang="en-US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真理</a:t>
            </a:r>
            <a:r>
              <a:rPr kumimoji="0" lang="en-US" altLang="zh-TW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kumimoji="0" lang="en-US" altLang="zh-TW" sz="24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=</a:t>
            </a:r>
            <a:r>
              <a:rPr kumimoji="0" lang="en-US" altLang="zh-TW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 </a:t>
            </a:r>
            <a:r>
              <a:rPr kumimoji="0" lang="zh-TW" altLang="en-US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神的話語 </a:t>
            </a:r>
            <a:r>
              <a:rPr kumimoji="0" lang="en-US" altLang="en-US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→ </a:t>
            </a:r>
            <a:r>
              <a:rPr kumimoji="0" lang="zh-TW" altLang="en-US" sz="3200" b="1" i="1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使成聖</a:t>
            </a:r>
            <a:endParaRPr kumimoji="0" lang="en-US" altLang="zh-TW" sz="3200" b="1" i="1" u="none" strike="noStrike" kern="1200" cap="none" spc="0" normalizeH="0" baseline="0" noProof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47663" marR="0" lvl="0" indent="-347663" algn="l" defTabSz="914400" rtl="0" eaLnBrk="0" fontAlgn="base" latinLnBrk="0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zh-TW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三年讀經計劃</a:t>
            </a:r>
            <a:endParaRPr kumimoji="0" lang="en-US" altLang="zh-TW" sz="32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FFAE68F8-C8A8-193E-3C4D-CC99AE7C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376025" cy="9223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:8-13,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身體的見證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ea typeface="標楷體" panose="03000509000000000000" pitchFamily="65" charset="-128"/>
                <a:cs typeface="Times New Roman" panose="02020603050405020304" pitchFamily="18" charset="0"/>
              </a:rPr>
              <a:t>操練敬虔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  </a:t>
            </a:r>
            <a:endParaRPr lang="en-US" altLang="en-US" sz="3600"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4BE856F3-95BB-C95D-8A0D-2E3288246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1196975"/>
            <a:ext cx="11376025" cy="4929188"/>
          </a:xfrm>
        </p:spPr>
        <p:txBody>
          <a:bodyPr/>
          <a:lstStyle/>
          <a:p>
            <a:pPr algn="ctr"/>
            <a:r>
              <a:rPr lang="en-US" altLang="zh-TW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4:8 </a:t>
            </a:r>
            <a:r>
              <a:rPr lang="zh-TW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思想生活上的操練</a:t>
            </a:r>
            <a:endParaRPr lang="en-US" altLang="en-US" b="1">
              <a:solidFill>
                <a:srgbClr val="72BFC5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algn="ctr"/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4:9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生活行為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上的操練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algn="ctr"/>
            <a:r>
              <a:rPr lang="en-US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4:10-13 </a:t>
            </a:r>
            <a:r>
              <a:rPr lang="zh-TW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心</a:t>
            </a:r>
            <a:r>
              <a:rPr lang="en-US" altLang="en-US" b="1">
                <a:solidFill>
                  <a:srgbClr val="72BFC5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緒上的操練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F7E7340F-BBC1-A366-99CC-C6A09FE0C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4490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腓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4:9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生活行為上的操練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124CC83B-8E25-F52E-2909-B662B6C08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052513"/>
            <a:ext cx="11161713" cy="5040312"/>
          </a:xfrm>
        </p:spPr>
        <p:txBody>
          <a:bodyPr/>
          <a:lstStyle/>
          <a:p>
            <a:pPr marL="338138" indent="-338138"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4:9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8"/>
                <a:cs typeface="Times New Roman" panose="02020603050405020304" pitchFamily="18" charset="0"/>
              </a:rPr>
              <a:t>你們在我身上所學習的、所領受的、所聽見的、所看見的、這些事你們都要去行．賜平安的　神、就必與你們同在。</a:t>
            </a:r>
            <a:endParaRPr lang="en-US" altLang="en-US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  <a:p>
            <a:pPr marL="338138" indent="-338138"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標楷體" panose="03000509000000000000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Pine design</Template>
  <TotalTime>42688</TotalTime>
  <Words>2409</Words>
  <Application>Microsoft Macintosh PowerPoint</Application>
  <PresentationFormat>Widescreen</PresentationFormat>
  <Paragraphs>168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標楷體</vt:lpstr>
      <vt:lpstr>新細明體</vt:lpstr>
      <vt:lpstr>Arial</vt:lpstr>
      <vt:lpstr>Calibri</vt:lpstr>
      <vt:lpstr>Times New Roman</vt:lpstr>
      <vt:lpstr>Wingdings</vt:lpstr>
      <vt:lpstr>預設簡報設計</vt:lpstr>
      <vt:lpstr>身體的見證:  操練敬虔  (腓4:8-13)</vt:lpstr>
      <vt:lpstr>一點回顧</vt:lpstr>
      <vt:lpstr>腓4:8-13, 身體的見證: 操練敬虔  </vt:lpstr>
      <vt:lpstr>腓 4:8 思想生活上的操練</vt:lpstr>
      <vt:lpstr>思想生活上的操練</vt:lpstr>
      <vt:lpstr>思想的內容</vt:lpstr>
      <vt:lpstr>正視思想生活</vt:lpstr>
      <vt:lpstr>腓4:8-13, 身體的見證: 操練敬虔  </vt:lpstr>
      <vt:lpstr>腓 4:9 生活行為上的操練</vt:lpstr>
      <vt:lpstr>生活行為上的操練</vt:lpstr>
      <vt:lpstr>生活行為的根據: 效法榜樣 </vt:lpstr>
      <vt:lpstr>效法榜樣: 對效法者的要求</vt:lpstr>
      <vt:lpstr>效法榜樣: 榜樣何處尋?</vt:lpstr>
      <vt:lpstr>操練敬虔的果子</vt:lpstr>
      <vt:lpstr>腓4:8-13, 身體的見證: 操練敬虔  </vt:lpstr>
      <vt:lpstr>腓 4:10-13 心緒上的操練</vt:lpstr>
      <vt:lpstr>喜樂的心</vt:lpstr>
      <vt:lpstr>喜樂的因由</vt:lpstr>
      <vt:lpstr>知足的心 (1) </vt:lpstr>
      <vt:lpstr>知足的心 (2)</vt:lpstr>
      <vt:lpstr>剛強壯膽的心</vt:lpstr>
      <vt:lpstr>可以有剛強壯膽的心的條件</vt:lpstr>
      <vt:lpstr>身體的見證: 操練敬虔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TCCF Worship</dc:title>
  <dc:creator>z.boyang@outlook.com</dc:creator>
  <cp:lastModifiedBy>Yanxin Li</cp:lastModifiedBy>
  <cp:revision>2999</cp:revision>
  <dcterms:created xsi:type="dcterms:W3CDTF">2018-07-27T21:13:16Z</dcterms:created>
  <dcterms:modified xsi:type="dcterms:W3CDTF">2025-12-07T21:49:27Z</dcterms:modified>
</cp:coreProperties>
</file>